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jpeg"/>
  <Override PartName="/ppt/media/image6.jpg" ContentType="image/jpeg"/>
  <Override PartName="/ppt/media/image7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8" r:id="rId3"/>
    <p:sldId id="290" r:id="rId4"/>
    <p:sldId id="285" r:id="rId5"/>
    <p:sldId id="291" r:id="rId6"/>
    <p:sldId id="292" r:id="rId7"/>
    <p:sldId id="293" r:id="rId8"/>
    <p:sldId id="295" r:id="rId9"/>
    <p:sldId id="296" r:id="rId10"/>
    <p:sldId id="275" r:id="rId11"/>
  </p:sldIdLst>
  <p:sldSz cx="12192000" cy="6858000"/>
  <p:notesSz cx="6858000" cy="994568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803" autoAdjust="0"/>
    <p:restoredTop sz="94660"/>
  </p:normalViewPr>
  <p:slideViewPr>
    <p:cSldViewPr snapToGrid="0">
      <p:cViewPr varScale="1">
        <p:scale>
          <a:sx n="71" d="100"/>
          <a:sy n="71" d="100"/>
        </p:scale>
        <p:origin x="60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FB55-62C5-4A05-A016-95F596BD682A}" type="datetimeFigureOut">
              <a:rPr lang="pl-PL" smtClean="0"/>
              <a:t>12.05.2020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A6EE7-6819-4709-8C93-C88226A140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624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FB55-62C5-4A05-A016-95F596BD682A}" type="datetimeFigureOut">
              <a:rPr lang="pl-PL" smtClean="0"/>
              <a:t>12.05.2020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A6EE7-6819-4709-8C93-C88226A140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3323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FB55-62C5-4A05-A016-95F596BD682A}" type="datetimeFigureOut">
              <a:rPr lang="pl-PL" smtClean="0"/>
              <a:t>12.05.2020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A6EE7-6819-4709-8C93-C88226A140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4483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FB55-62C5-4A05-A016-95F596BD682A}" type="datetimeFigureOut">
              <a:rPr lang="pl-PL" smtClean="0"/>
              <a:t>12.05.2020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A6EE7-6819-4709-8C93-C88226A140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1254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FB55-62C5-4A05-A016-95F596BD682A}" type="datetimeFigureOut">
              <a:rPr lang="pl-PL" smtClean="0"/>
              <a:t>12.05.2020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A6EE7-6819-4709-8C93-C88226A140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2128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FB55-62C5-4A05-A016-95F596BD682A}" type="datetimeFigureOut">
              <a:rPr lang="pl-PL" smtClean="0"/>
              <a:t>12.05.2020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A6EE7-6819-4709-8C93-C88226A140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8164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FB55-62C5-4A05-A016-95F596BD682A}" type="datetimeFigureOut">
              <a:rPr lang="pl-PL" smtClean="0"/>
              <a:t>12.05.2020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A6EE7-6819-4709-8C93-C88226A140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3864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FB55-62C5-4A05-A016-95F596BD682A}" type="datetimeFigureOut">
              <a:rPr lang="pl-PL" smtClean="0"/>
              <a:t>12.05.2020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A6EE7-6819-4709-8C93-C88226A140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3666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FB55-62C5-4A05-A016-95F596BD682A}" type="datetimeFigureOut">
              <a:rPr lang="pl-PL" smtClean="0"/>
              <a:t>12.05.2020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A6EE7-6819-4709-8C93-C88226A140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0388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FB55-62C5-4A05-A016-95F596BD682A}" type="datetimeFigureOut">
              <a:rPr lang="pl-PL" smtClean="0"/>
              <a:t>12.05.2020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A6EE7-6819-4709-8C93-C88226A140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4313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FB55-62C5-4A05-A016-95F596BD682A}" type="datetimeFigureOut">
              <a:rPr lang="pl-PL" smtClean="0"/>
              <a:t>12.05.2020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A6EE7-6819-4709-8C93-C88226A140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4602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6FB55-62C5-4A05-A016-95F596BD682A}" type="datetimeFigureOut">
              <a:rPr lang="pl-PL" smtClean="0"/>
              <a:t>12.05.2020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A6EE7-6819-4709-8C93-C88226A140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1697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00"/>
          <a:stretch/>
        </p:blipFill>
        <p:spPr>
          <a:xfrm>
            <a:off x="0" y="0"/>
            <a:ext cx="12192000" cy="6866021"/>
          </a:xfrm>
          <a:prstGeom prst="rect">
            <a:avLst/>
          </a:prstGeom>
        </p:spPr>
      </p:pic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041532"/>
          </a:xfrm>
          <a:solidFill>
            <a:schemeClr val="tx1">
              <a:alpha val="31000"/>
            </a:schemeClr>
          </a:solidFill>
          <a:ln>
            <a:noFill/>
          </a:ln>
          <a:effectLst>
            <a:softEdge rad="88900"/>
          </a:effectLst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 </a:t>
            </a:r>
            <a:r>
              <a:rPr lang="pl-PL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koronawirus</a:t>
            </a:r>
            <a:r>
              <a:rPr lang="pl-PL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może wpłynąć na rozwój miast i jakie będzie miało to konsekwencje dla walki ze smogiem </a:t>
            </a:r>
            <a:r>
              <a:rPr lang="pl-PL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pl-PL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zmianami klimatu?</a:t>
            </a: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348765" y="4668253"/>
            <a:ext cx="6858000" cy="2382253"/>
          </a:xfrm>
        </p:spPr>
        <p:txBody>
          <a:bodyPr/>
          <a:lstStyle/>
          <a:p>
            <a:pPr algn="l"/>
            <a:r>
              <a:rPr lang="pl-PL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Bartosz Królczyk</a:t>
            </a:r>
          </a:p>
          <a:p>
            <a:pPr algn="l"/>
            <a:r>
              <a:rPr lang="pl-P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Stowarzyszenie Wielkopolski Dom Pasywny</a:t>
            </a:r>
          </a:p>
          <a:p>
            <a:pPr algn="l"/>
            <a:r>
              <a:rPr lang="pl-P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Akademia Pasywna Sp. z o.o.</a:t>
            </a:r>
          </a:p>
          <a:p>
            <a:pPr algn="l"/>
            <a:r>
              <a:rPr lang="pl-P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Biuro Pasywny m</a:t>
            </a:r>
            <a:r>
              <a:rPr lang="pl-PL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pl-PL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619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…I TAKICH DOMÓW PAŃSTWU ŻYCZĘ ZAPRASZAJĄC SERDECZNIE DO WSPÓŁPRACY</a:t>
            </a:r>
            <a:endParaRPr lang="pl-PL" dirty="0"/>
          </a:p>
        </p:txBody>
      </p:sp>
      <p:sp>
        <p:nvSpPr>
          <p:cNvPr id="2" name="Symbol zastępczy tekstu 1"/>
          <p:cNvSpPr>
            <a:spLocks noGrp="1"/>
          </p:cNvSpPr>
          <p:nvPr>
            <p:ph idx="1"/>
          </p:nvPr>
        </p:nvSpPr>
        <p:spPr>
          <a:xfrm>
            <a:off x="5823284" y="4048801"/>
            <a:ext cx="5530515" cy="200014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pl-PL" sz="1600" dirty="0" smtClean="0"/>
              <a:t>Prezes </a:t>
            </a:r>
            <a:r>
              <a:rPr lang="pl-PL" sz="1600" dirty="0"/>
              <a:t>Stowarzyszenia Wielkopolski Dom Pasywny 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pl-PL" sz="1600" dirty="0"/>
              <a:t>Prezes Akademia Pasywna Sp. z </a:t>
            </a:r>
            <a:r>
              <a:rPr lang="pl-PL" sz="1600" dirty="0" err="1"/>
              <a:t>o.o</a:t>
            </a:r>
            <a:endParaRPr lang="pl-PL" sz="1600" dirty="0"/>
          </a:p>
          <a:p>
            <a:pPr marL="0" indent="0" algn="r">
              <a:lnSpc>
                <a:spcPct val="100000"/>
              </a:lnSpc>
              <a:buNone/>
            </a:pPr>
            <a:r>
              <a:rPr lang="pl-PL" sz="1600" dirty="0"/>
              <a:t>Współwłaściciel pracowni Pasywny m</a:t>
            </a:r>
            <a:r>
              <a:rPr lang="pl-PL" sz="1600" baseline="30000" dirty="0"/>
              <a:t>2</a:t>
            </a:r>
            <a:r>
              <a:rPr lang="pl-PL" sz="1600" dirty="0"/>
              <a:t>. 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pl-PL" sz="1600" dirty="0" smtClean="0"/>
              <a:t>Email: biuro@widp.pl, biuro@pasywnym2; Tel</a:t>
            </a:r>
            <a:r>
              <a:rPr lang="pl-PL" sz="1600" dirty="0"/>
              <a:t>: 784-488-194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134" y="5515094"/>
            <a:ext cx="2615252" cy="134290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707267"/>
            <a:ext cx="10515600" cy="219075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952" y="5515094"/>
            <a:ext cx="1649328" cy="1158153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040" y="6094170"/>
            <a:ext cx="2629919" cy="462413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838199" y="3914596"/>
            <a:ext cx="47303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dirty="0" smtClean="0"/>
              <a:t>BARTOSZ KRÓLCZYK</a:t>
            </a:r>
            <a:endParaRPr lang="pl-PL" sz="4400" dirty="0"/>
          </a:p>
        </p:txBody>
      </p:sp>
    </p:spTree>
    <p:extLst>
      <p:ext uri="{BB962C8B-B14F-4D97-AF65-F5344CB8AC3E}">
        <p14:creationId xmlns:p14="http://schemas.microsoft.com/office/powerpoint/2010/main" val="196616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" r="-142"/>
          <a:stretch/>
        </p:blipFill>
        <p:spPr>
          <a:xfrm>
            <a:off x="-48126" y="-29419"/>
            <a:ext cx="12256168" cy="688741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-176463"/>
            <a:ext cx="12192000" cy="1472607"/>
          </a:xfrm>
          <a:solidFill>
            <a:schemeClr val="tx1">
              <a:alpha val="30000"/>
            </a:schemeClr>
          </a:solidFill>
          <a:effectLst>
            <a:softEdge rad="127000"/>
          </a:effectLst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	</a:t>
            </a:r>
            <a:r>
              <a:rPr lang="pl-PL" b="1" dirty="0" err="1" smtClean="0">
                <a:solidFill>
                  <a:schemeClr val="bg1"/>
                </a:solidFill>
              </a:rPr>
              <a:t>Koronawirus</a:t>
            </a:r>
            <a:r>
              <a:rPr lang="pl-PL" b="1" dirty="0" smtClean="0">
                <a:solidFill>
                  <a:schemeClr val="bg1"/>
                </a:solidFill>
              </a:rPr>
              <a:t>, a życie w mieście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946484" y="1684421"/>
            <a:ext cx="10266948" cy="4357606"/>
          </a:xfrm>
          <a:prstGeom prst="rect">
            <a:avLst/>
          </a:prstGeom>
          <a:solidFill>
            <a:schemeClr val="bg1">
              <a:alpha val="30000"/>
            </a:schemeClr>
          </a:solidFill>
          <a:effectLst>
            <a:softEdge rad="127000"/>
          </a:effectLst>
        </p:spPr>
        <p:txBody>
          <a:bodyPr vert="horz" lIns="126000" tIns="126000" rIns="91440" bIns="4680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Duża gęstość zaludnienia w mieście zwiększa ryzyko </a:t>
            </a:r>
            <a:r>
              <a:rPr lang="pl-PL" dirty="0" smtClean="0"/>
              <a:t>zakażenia</a:t>
            </a:r>
            <a:endParaRPr lang="pl-PL" dirty="0"/>
          </a:p>
          <a:p>
            <a:r>
              <a:rPr lang="pl-PL" dirty="0"/>
              <a:t>Ograniczenia wychodzenia do miejsc publicznych (parki, zieleńce, lasy miejskie</a:t>
            </a:r>
            <a:r>
              <a:rPr lang="pl-PL" dirty="0" smtClean="0"/>
              <a:t>)</a:t>
            </a:r>
            <a:endParaRPr lang="pl-PL" dirty="0"/>
          </a:p>
          <a:p>
            <a:r>
              <a:rPr lang="pl-PL" dirty="0"/>
              <a:t>Relatywnie małe mieszkania (często bez balkonów</a:t>
            </a:r>
            <a:r>
              <a:rPr lang="pl-PL" dirty="0" smtClean="0"/>
              <a:t>)</a:t>
            </a:r>
            <a:endParaRPr lang="pl-PL" dirty="0"/>
          </a:p>
          <a:p>
            <a:r>
              <a:rPr lang="pl-PL" dirty="0"/>
              <a:t>Ograniczenia w użyciu transportu publicznego (w tym miejskich rowerów, hulajnóg i skuterów</a:t>
            </a:r>
            <a:r>
              <a:rPr lang="pl-PL" dirty="0" smtClean="0"/>
              <a:t>)</a:t>
            </a:r>
            <a:endParaRPr lang="pl-PL" dirty="0"/>
          </a:p>
          <a:p>
            <a:r>
              <a:rPr lang="pl-PL" dirty="0"/>
              <a:t>Mniejsza wśród mieszkańców miast liczba samochodów </a:t>
            </a:r>
            <a:r>
              <a:rPr lang="pl-PL" dirty="0" smtClean="0"/>
              <a:t>osobowych</a:t>
            </a:r>
            <a:endParaRPr lang="pl-PL" dirty="0"/>
          </a:p>
          <a:p>
            <a:r>
              <a:rPr lang="pl-PL" dirty="0"/>
              <a:t>Ograniczenia w funkcjonowaniu </a:t>
            </a:r>
            <a:r>
              <a:rPr lang="pl-PL" dirty="0" smtClean="0"/>
              <a:t>żłobków/przedszkoli/szkół</a:t>
            </a:r>
            <a:endParaRPr lang="pl-PL" dirty="0"/>
          </a:p>
          <a:p>
            <a:r>
              <a:rPr lang="pl-PL" dirty="0"/>
              <a:t>Ograniczenia dotyczące zgromadzeń (kina, teatry, koncerty</a:t>
            </a:r>
            <a:r>
              <a:rPr lang="pl-PL" dirty="0" smtClean="0"/>
              <a:t>)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239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" r="-142"/>
          <a:stretch/>
        </p:blipFill>
        <p:spPr>
          <a:xfrm>
            <a:off x="-48126" y="-29419"/>
            <a:ext cx="12256168" cy="688741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-176463"/>
            <a:ext cx="12192000" cy="1472607"/>
          </a:xfrm>
          <a:solidFill>
            <a:schemeClr val="tx1">
              <a:alpha val="30000"/>
            </a:schemeClr>
          </a:solidFill>
          <a:effectLst>
            <a:softEdge rad="127000"/>
          </a:effectLst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	</a:t>
            </a:r>
            <a:r>
              <a:rPr lang="pl-PL" b="1" dirty="0" err="1" smtClean="0">
                <a:solidFill>
                  <a:schemeClr val="bg1"/>
                </a:solidFill>
              </a:rPr>
              <a:t>Koronawirus</a:t>
            </a:r>
            <a:r>
              <a:rPr lang="pl-PL" b="1" dirty="0" smtClean="0">
                <a:solidFill>
                  <a:schemeClr val="bg1"/>
                </a:solidFill>
              </a:rPr>
              <a:t>, a życie w mieście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946484" y="1684421"/>
            <a:ext cx="10266948" cy="4357606"/>
          </a:xfrm>
          <a:prstGeom prst="rect">
            <a:avLst/>
          </a:prstGeom>
          <a:solidFill>
            <a:schemeClr val="bg1">
              <a:alpha val="30000"/>
            </a:schemeClr>
          </a:solidFill>
          <a:effectLst>
            <a:softEdge rad="127000"/>
          </a:effectLst>
        </p:spPr>
        <p:txBody>
          <a:bodyPr vert="horz" lIns="126000" tIns="126000" rIns="91440" bIns="468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3200" dirty="0"/>
              <a:t>TO WSZYSTKO PROWADZI DO DRASTYCZNEGO ZMNIEJSZENIA ATRAKCYJNOŚCI MIESZKANIA </a:t>
            </a:r>
            <a:br>
              <a:rPr lang="pl-PL" sz="3200" dirty="0"/>
            </a:br>
            <a:r>
              <a:rPr lang="pl-PL" sz="3200" dirty="0"/>
              <a:t>W MIEŚCIE</a:t>
            </a:r>
          </a:p>
          <a:p>
            <a:pPr lvl="1"/>
            <a:r>
              <a:rPr lang="pl-PL" dirty="0"/>
              <a:t>Dane z rynku mieszkań i domów już to potwierdzają poprzez zwiększenie popytu na domy jednorodzinne z ogródkiem i zmniejszenie popytu na małe mieszkania w miastach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9295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1" b="8816"/>
          <a:stretch/>
        </p:blipFill>
        <p:spPr>
          <a:xfrm>
            <a:off x="0" y="-16042"/>
            <a:ext cx="12192000" cy="6866021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0" y="-135998"/>
            <a:ext cx="12192000" cy="1472607"/>
          </a:xfrm>
          <a:prstGeom prst="rect">
            <a:avLst/>
          </a:prstGeom>
          <a:solidFill>
            <a:schemeClr val="tx1">
              <a:alpha val="30000"/>
            </a:schemeClr>
          </a:solidFill>
          <a:effectLst>
            <a:softEdge rad="127000"/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solidFill>
                  <a:schemeClr val="bg1"/>
                </a:solidFill>
              </a:rPr>
              <a:t>	</a:t>
            </a:r>
            <a:r>
              <a:rPr lang="pl-PL" b="1" dirty="0" err="1" smtClean="0">
                <a:solidFill>
                  <a:schemeClr val="bg1"/>
                </a:solidFill>
              </a:rPr>
              <a:t>Koronawirus</a:t>
            </a:r>
            <a:r>
              <a:rPr lang="pl-PL" b="1" dirty="0" smtClean="0">
                <a:solidFill>
                  <a:schemeClr val="bg1"/>
                </a:solidFill>
              </a:rPr>
              <a:t>, a praca w mieście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962526" y="1917445"/>
            <a:ext cx="10266948" cy="4322934"/>
          </a:xfrm>
          <a:prstGeom prst="rect">
            <a:avLst/>
          </a:prstGeom>
          <a:solidFill>
            <a:schemeClr val="bg1">
              <a:alpha val="40000"/>
            </a:schemeClr>
          </a:solidFill>
          <a:effectLst>
            <a:softEdge rad="127000"/>
          </a:effectLst>
        </p:spPr>
        <p:txBody>
          <a:bodyPr vert="horz" lIns="126000" tIns="126000" rIns="91440" bIns="468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Bezpośrednie spotkania międzyludzkie zwiększają ryzyko zakażenia czego konsekwencją są:</a:t>
            </a:r>
          </a:p>
          <a:p>
            <a:pPr lvl="1"/>
            <a:r>
              <a:rPr lang="pl-PL" dirty="0"/>
              <a:t>Ograniczenie pracy centrów handlowych, centrów wystawowych, urzędów, żłobków, przedszkoli, </a:t>
            </a:r>
            <a:r>
              <a:rPr lang="pl-PL" dirty="0" smtClean="0"/>
              <a:t>szkół</a:t>
            </a:r>
            <a:endParaRPr lang="pl-PL" dirty="0"/>
          </a:p>
          <a:p>
            <a:pPr lvl="1"/>
            <a:r>
              <a:rPr lang="pl-PL" dirty="0"/>
              <a:t>Samo-ograniczenia w funkcjonowaniu </a:t>
            </a:r>
            <a:r>
              <a:rPr lang="pl-PL" dirty="0" smtClean="0"/>
              <a:t>biur</a:t>
            </a:r>
            <a:endParaRPr lang="pl-PL" dirty="0"/>
          </a:p>
          <a:p>
            <a:pPr lvl="1"/>
            <a:r>
              <a:rPr lang="pl-PL" dirty="0"/>
              <a:t>Ograniczenia w korzystaniu z transportu </a:t>
            </a:r>
            <a:r>
              <a:rPr lang="pl-PL" dirty="0" smtClean="0"/>
              <a:t>publicznego  </a:t>
            </a:r>
            <a:endParaRPr lang="pl-PL" dirty="0"/>
          </a:p>
          <a:p>
            <a:pPr lvl="1"/>
            <a:r>
              <a:rPr lang="pl-PL" dirty="0"/>
              <a:t>Brak możliwości wysłania dzieci do </a:t>
            </a:r>
            <a:r>
              <a:rPr lang="pl-PL" dirty="0" smtClean="0"/>
              <a:t>żłobka/przedszkola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9405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05" y="0"/>
            <a:ext cx="11810632" cy="6855887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0" y="-135998"/>
            <a:ext cx="12192000" cy="1472607"/>
          </a:xfrm>
          <a:prstGeom prst="rect">
            <a:avLst/>
          </a:prstGeom>
          <a:solidFill>
            <a:schemeClr val="tx1">
              <a:alpha val="30000"/>
            </a:schemeClr>
          </a:solidFill>
          <a:effectLst>
            <a:softEdge rad="127000"/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solidFill>
                  <a:schemeClr val="bg1"/>
                </a:solidFill>
              </a:rPr>
              <a:t>	</a:t>
            </a:r>
            <a:r>
              <a:rPr lang="pl-PL" b="1" dirty="0" err="1" smtClean="0">
                <a:solidFill>
                  <a:schemeClr val="bg1"/>
                </a:solidFill>
              </a:rPr>
              <a:t>Koronawirus</a:t>
            </a:r>
            <a:r>
              <a:rPr lang="pl-PL" b="1" dirty="0" smtClean="0">
                <a:solidFill>
                  <a:schemeClr val="bg1"/>
                </a:solidFill>
              </a:rPr>
              <a:t>, a praca w mieście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962526" y="1917445"/>
            <a:ext cx="10266948" cy="4357606"/>
          </a:xfrm>
          <a:prstGeom prst="rect">
            <a:avLst/>
          </a:prstGeom>
          <a:solidFill>
            <a:schemeClr val="bg1">
              <a:alpha val="30000"/>
            </a:schemeClr>
          </a:solidFill>
          <a:effectLst>
            <a:softEdge rad="127000"/>
          </a:effectLst>
        </p:spPr>
        <p:txBody>
          <a:bodyPr vert="horz" lIns="126000" tIns="126000" rIns="91440" bIns="468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 smtClean="0"/>
              <a:t>CO PROWADZI </a:t>
            </a:r>
            <a:r>
              <a:rPr lang="pl-PL" dirty="0"/>
              <a:t>DO DRASTYCZNEGO ZMNIEJSZENIA ATRAKCYJNOŚCI PRACY/PROWADZENIA BIZNESU W MIEŚCIE</a:t>
            </a:r>
          </a:p>
          <a:p>
            <a:pPr lvl="1"/>
            <a:r>
              <a:rPr lang="pl-PL" dirty="0"/>
              <a:t>Drastyczny wzrost </a:t>
            </a:r>
            <a:r>
              <a:rPr lang="pl-PL" dirty="0" smtClean="0"/>
              <a:t>bezrobocia</a:t>
            </a:r>
            <a:endParaRPr lang="pl-PL" dirty="0"/>
          </a:p>
          <a:p>
            <a:pPr lvl="1"/>
            <a:r>
              <a:rPr lang="pl-PL" dirty="0"/>
              <a:t>Wzrost liczby pracowników korzystających ze zdalnej pracy (zwłaszcza tych zatrudnionych w szeroko rozumianym sektorze przetwarzania/przekazywania informacji</a:t>
            </a:r>
            <a:r>
              <a:rPr lang="pl-PL" dirty="0" smtClean="0"/>
              <a:t>)</a:t>
            </a:r>
            <a:endParaRPr lang="pl-PL" dirty="0"/>
          </a:p>
          <a:p>
            <a:pPr lvl="1"/>
            <a:r>
              <a:rPr lang="pl-PL" dirty="0"/>
              <a:t>Wzrost liczby zakupów online (w tym zakupów żywności i towarów codziennego użytku</a:t>
            </a:r>
            <a:r>
              <a:rPr lang="pl-PL" dirty="0" smtClean="0"/>
              <a:t>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8521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" t="12422" r="12613" b="2022"/>
          <a:stretch/>
        </p:blipFill>
        <p:spPr>
          <a:xfrm>
            <a:off x="0" y="0"/>
            <a:ext cx="12192000" cy="6849979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0" y="-135998"/>
            <a:ext cx="12192000" cy="1472607"/>
          </a:xfrm>
          <a:prstGeom prst="rect">
            <a:avLst/>
          </a:prstGeom>
          <a:solidFill>
            <a:schemeClr val="tx1">
              <a:alpha val="30000"/>
            </a:schemeClr>
          </a:solidFill>
          <a:effectLst>
            <a:softEdge rad="127000"/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solidFill>
                  <a:schemeClr val="bg1"/>
                </a:solidFill>
              </a:rPr>
              <a:t>	</a:t>
            </a:r>
            <a:r>
              <a:rPr lang="pl-PL" dirty="0">
                <a:solidFill>
                  <a:schemeClr val="bg1"/>
                </a:solidFill>
              </a:rPr>
              <a:t>Konsekwencje </a:t>
            </a:r>
            <a:r>
              <a:rPr lang="pl-PL" dirty="0" err="1" smtClean="0">
                <a:solidFill>
                  <a:schemeClr val="bg1"/>
                </a:solidFill>
              </a:rPr>
              <a:t>Koronawirusa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>
                <a:solidFill>
                  <a:schemeClr val="bg1"/>
                </a:solidFill>
              </a:rPr>
              <a:t>dla rozwój miast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962526" y="1917445"/>
            <a:ext cx="10266948" cy="4357606"/>
          </a:xfrm>
          <a:prstGeom prst="rect">
            <a:avLst/>
          </a:prstGeom>
          <a:solidFill>
            <a:schemeClr val="tx1">
              <a:alpha val="30000"/>
            </a:schemeClr>
          </a:solidFill>
          <a:effectLst>
            <a:softEdge rad="127000"/>
          </a:effectLst>
        </p:spPr>
        <p:txBody>
          <a:bodyPr vert="horz" lIns="126000" tIns="126000" rIns="91440" bIns="468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solidFill>
                  <a:schemeClr val="bg1"/>
                </a:solidFill>
              </a:rPr>
              <a:t>Przyśpieszenie procesu </a:t>
            </a:r>
            <a:r>
              <a:rPr lang="pl-PL" dirty="0" err="1">
                <a:solidFill>
                  <a:schemeClr val="bg1"/>
                </a:solidFill>
              </a:rPr>
              <a:t>sub</a:t>
            </a:r>
            <a:r>
              <a:rPr lang="pl-PL" dirty="0">
                <a:solidFill>
                  <a:schemeClr val="bg1"/>
                </a:solidFill>
              </a:rPr>
              <a:t>-urbanizacji (nawet w miastach, które ten proces w ostatnim czasie ograniczyły</a:t>
            </a:r>
            <a:r>
              <a:rPr lang="pl-PL" dirty="0" smtClean="0">
                <a:solidFill>
                  <a:schemeClr val="bg1"/>
                </a:solidFill>
              </a:rPr>
              <a:t>)</a:t>
            </a:r>
            <a:endParaRPr lang="pl-PL" dirty="0">
              <a:solidFill>
                <a:schemeClr val="bg1"/>
              </a:solidFill>
            </a:endParaRPr>
          </a:p>
          <a:p>
            <a:r>
              <a:rPr lang="pl-PL" dirty="0">
                <a:solidFill>
                  <a:schemeClr val="bg1"/>
                </a:solidFill>
              </a:rPr>
              <a:t>Zmniejszenie popytu na transport publiczny (ale niekoniecznie zwiększenie popytu na transport samochodowy</a:t>
            </a:r>
            <a:r>
              <a:rPr lang="pl-PL" dirty="0" smtClean="0">
                <a:solidFill>
                  <a:schemeClr val="bg1"/>
                </a:solidFill>
              </a:rPr>
              <a:t>):</a:t>
            </a:r>
            <a:endParaRPr lang="pl-PL" dirty="0">
              <a:solidFill>
                <a:schemeClr val="bg1"/>
              </a:solidFill>
            </a:endParaRPr>
          </a:p>
          <a:p>
            <a:pPr lvl="1"/>
            <a:r>
              <a:rPr lang="pl-PL" dirty="0">
                <a:solidFill>
                  <a:schemeClr val="bg1"/>
                </a:solidFill>
              </a:rPr>
              <a:t>Mniejsza potrzeba transportu (telepraca, </a:t>
            </a:r>
            <a:r>
              <a:rPr lang="pl-PL" dirty="0" err="1">
                <a:solidFill>
                  <a:schemeClr val="bg1"/>
                </a:solidFill>
              </a:rPr>
              <a:t>telenauka</a:t>
            </a:r>
            <a:r>
              <a:rPr lang="pl-PL" dirty="0">
                <a:solidFill>
                  <a:schemeClr val="bg1"/>
                </a:solidFill>
              </a:rPr>
              <a:t>, e-urzędy, zakupy online</a:t>
            </a:r>
            <a:r>
              <a:rPr lang="pl-PL" dirty="0" smtClean="0">
                <a:solidFill>
                  <a:schemeClr val="bg1"/>
                </a:solidFill>
              </a:rPr>
              <a:t>)</a:t>
            </a:r>
            <a:endParaRPr lang="pl-PL" dirty="0">
              <a:solidFill>
                <a:schemeClr val="bg1"/>
              </a:solidFill>
            </a:endParaRPr>
          </a:p>
          <a:p>
            <a:pPr lvl="1"/>
            <a:r>
              <a:rPr lang="pl-PL" dirty="0">
                <a:solidFill>
                  <a:schemeClr val="bg1"/>
                </a:solidFill>
              </a:rPr>
              <a:t>Większe ryzyko (realne jak i subiektywne) związane z transportem </a:t>
            </a:r>
            <a:r>
              <a:rPr lang="pl-PL" dirty="0" smtClean="0">
                <a:solidFill>
                  <a:schemeClr val="bg1"/>
                </a:solidFill>
              </a:rPr>
              <a:t>publicznym</a:t>
            </a:r>
            <a:endParaRPr lang="pl-PL" dirty="0">
              <a:solidFill>
                <a:schemeClr val="bg1"/>
              </a:solidFill>
            </a:endParaRPr>
          </a:p>
          <a:p>
            <a:r>
              <a:rPr lang="pl-PL" dirty="0">
                <a:solidFill>
                  <a:schemeClr val="bg1"/>
                </a:solidFill>
              </a:rPr>
              <a:t>Niewykorzystane przestrzenie publiczne (sale widowiskowe, sale wykładowe, hale wystawowe, hale sportowe, biura</a:t>
            </a:r>
            <a:r>
              <a:rPr lang="pl-PL" dirty="0" smtClean="0">
                <a:solidFill>
                  <a:schemeClr val="bg1"/>
                </a:solidFill>
              </a:rPr>
              <a:t>)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69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" t="12422" r="12613" b="2022"/>
          <a:stretch/>
        </p:blipFill>
        <p:spPr>
          <a:xfrm>
            <a:off x="0" y="0"/>
            <a:ext cx="12192000" cy="6849979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0" y="-135998"/>
            <a:ext cx="12192000" cy="1472607"/>
          </a:xfrm>
          <a:prstGeom prst="rect">
            <a:avLst/>
          </a:prstGeom>
          <a:solidFill>
            <a:schemeClr val="tx1">
              <a:alpha val="30000"/>
            </a:schemeClr>
          </a:solidFill>
          <a:effectLst>
            <a:softEdge rad="127000"/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solidFill>
                  <a:schemeClr val="bg1"/>
                </a:solidFill>
              </a:rPr>
              <a:t>	</a:t>
            </a:r>
            <a:r>
              <a:rPr lang="pl-PL" dirty="0">
                <a:solidFill>
                  <a:schemeClr val="bg1"/>
                </a:solidFill>
              </a:rPr>
              <a:t>Konsekwencje </a:t>
            </a:r>
            <a:r>
              <a:rPr lang="pl-PL" dirty="0" err="1" smtClean="0">
                <a:solidFill>
                  <a:schemeClr val="bg1"/>
                </a:solidFill>
              </a:rPr>
              <a:t>Koronawirusa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>
                <a:solidFill>
                  <a:schemeClr val="bg1"/>
                </a:solidFill>
              </a:rPr>
              <a:t>dla rozwój miast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962526" y="1917445"/>
            <a:ext cx="10266948" cy="4357606"/>
          </a:xfrm>
          <a:prstGeom prst="rect">
            <a:avLst/>
          </a:prstGeom>
          <a:solidFill>
            <a:schemeClr val="tx1">
              <a:alpha val="30000"/>
            </a:schemeClr>
          </a:solidFill>
          <a:effectLst>
            <a:softEdge rad="127000"/>
          </a:effectLst>
        </p:spPr>
        <p:txBody>
          <a:bodyPr vert="horz" lIns="126000" tIns="126000" rIns="91440" bIns="468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solidFill>
                  <a:schemeClr val="bg1"/>
                </a:solidFill>
              </a:rPr>
              <a:t>Zmniejszenie popytu na mieszkania w miastach</a:t>
            </a:r>
          </a:p>
          <a:p>
            <a:r>
              <a:rPr lang="pl-PL" dirty="0">
                <a:solidFill>
                  <a:schemeClr val="bg1"/>
                </a:solidFill>
              </a:rPr>
              <a:t>Zwiększenie popytu na domy poza miastem w tym w szczególności domy zapewniające autonomię (super energooszczędne, z własną energią odnawialną, z własną studnią, własną oczyszczalnią ścieków, własnym ogródkiem/warzywniakiem)</a:t>
            </a:r>
          </a:p>
        </p:txBody>
      </p:sp>
    </p:spTree>
    <p:extLst>
      <p:ext uri="{BB962C8B-B14F-4D97-AF65-F5344CB8AC3E}">
        <p14:creationId xmlns:p14="http://schemas.microsoft.com/office/powerpoint/2010/main" val="207480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1" r="11854"/>
          <a:stretch/>
        </p:blipFill>
        <p:spPr>
          <a:xfrm>
            <a:off x="-1" y="0"/>
            <a:ext cx="12208043" cy="6858000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0" y="-135998"/>
            <a:ext cx="12192000" cy="1472607"/>
          </a:xfrm>
          <a:prstGeom prst="rect">
            <a:avLst/>
          </a:prstGeom>
          <a:solidFill>
            <a:schemeClr val="tx1">
              <a:alpha val="30000"/>
            </a:schemeClr>
          </a:solidFill>
          <a:effectLst>
            <a:softEdge rad="127000"/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77900" indent="-977900"/>
            <a:r>
              <a:rPr lang="pl-PL" dirty="0" smtClean="0">
                <a:solidFill>
                  <a:schemeClr val="bg1"/>
                </a:solidFill>
              </a:rPr>
              <a:t>	</a:t>
            </a:r>
            <a:r>
              <a:rPr lang="pl-PL" dirty="0">
                <a:solidFill>
                  <a:schemeClr val="bg1"/>
                </a:solidFill>
              </a:rPr>
              <a:t>Konsekwencje </a:t>
            </a:r>
            <a:r>
              <a:rPr lang="pl-PL" dirty="0" err="1" smtClean="0">
                <a:solidFill>
                  <a:schemeClr val="bg1"/>
                </a:solidFill>
              </a:rPr>
              <a:t>koronawirusa</a:t>
            </a:r>
            <a:r>
              <a:rPr lang="pl-PL" dirty="0" smtClean="0">
                <a:solidFill>
                  <a:schemeClr val="bg1"/>
                </a:solidFill>
              </a:rPr>
              <a:t> dla </a:t>
            </a:r>
            <a:r>
              <a:rPr lang="pl-PL" dirty="0">
                <a:solidFill>
                  <a:schemeClr val="bg1"/>
                </a:solidFill>
              </a:rPr>
              <a:t>walki ze smogiem i zmianami </a:t>
            </a:r>
            <a:r>
              <a:rPr lang="pl-PL" dirty="0" smtClean="0">
                <a:solidFill>
                  <a:schemeClr val="bg1"/>
                </a:solidFill>
              </a:rPr>
              <a:t>klimatu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962526" y="1917444"/>
            <a:ext cx="10234863" cy="4940555"/>
          </a:xfrm>
          <a:prstGeom prst="rect">
            <a:avLst/>
          </a:prstGeom>
          <a:solidFill>
            <a:schemeClr val="tx1">
              <a:alpha val="30000"/>
            </a:schemeClr>
          </a:solidFill>
          <a:effectLst>
            <a:softEdge rad="127000"/>
          </a:effectLst>
        </p:spPr>
        <p:txBody>
          <a:bodyPr vert="horz" lIns="126000" tIns="126000" rIns="91440" bIns="4680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</a:rPr>
              <a:t>KONSEKWENCJE </a:t>
            </a:r>
            <a:r>
              <a:rPr lang="pl-PL" dirty="0" smtClean="0">
                <a:solidFill>
                  <a:schemeClr val="bg1"/>
                </a:solidFill>
              </a:rPr>
              <a:t>EKONOMICZNO-EKOLOGICZNE</a:t>
            </a:r>
            <a:endParaRPr lang="pl-PL" dirty="0">
              <a:solidFill>
                <a:schemeClr val="bg1"/>
              </a:solidFill>
            </a:endParaRPr>
          </a:p>
          <a:p>
            <a:r>
              <a:rPr lang="pl-PL" dirty="0">
                <a:solidFill>
                  <a:srgbClr val="92D050"/>
                </a:solidFill>
              </a:rPr>
              <a:t>Spowolnienie gospodarcze </a:t>
            </a:r>
            <a:r>
              <a:rPr lang="pl-PL" dirty="0">
                <a:solidFill>
                  <a:srgbClr val="92D050"/>
                </a:solidFill>
                <a:sym typeface="Wingdings" panose="05000000000000000000" pitchFamily="2" charset="2"/>
              </a:rPr>
              <a:t> zmniejszenie popytu na energię  mniejsze zanieczyszczenie powietrza z przemysłu i mniejsza emisja gazów </a:t>
            </a:r>
            <a:r>
              <a:rPr lang="pl-PL" dirty="0" smtClean="0">
                <a:solidFill>
                  <a:srgbClr val="92D050"/>
                </a:solidFill>
                <a:sym typeface="Wingdings" panose="05000000000000000000" pitchFamily="2" charset="2"/>
              </a:rPr>
              <a:t>cieplarnianych</a:t>
            </a:r>
          </a:p>
          <a:p>
            <a:r>
              <a:rPr lang="pl-PL" dirty="0">
                <a:solidFill>
                  <a:srgbClr val="FF3300"/>
                </a:solidFill>
              </a:rPr>
              <a:t>Spowolnienie gospodarcze </a:t>
            </a:r>
            <a:r>
              <a:rPr lang="pl-PL" dirty="0">
                <a:solidFill>
                  <a:srgbClr val="FF3300"/>
                </a:solidFill>
                <a:sym typeface="Wingdings" panose="05000000000000000000" pitchFamily="2" charset="2"/>
              </a:rPr>
              <a:t> </a:t>
            </a:r>
            <a:r>
              <a:rPr lang="pl-PL" dirty="0" smtClean="0">
                <a:solidFill>
                  <a:srgbClr val="FF3300"/>
                </a:solidFill>
                <a:sym typeface="Wingdings" panose="05000000000000000000" pitchFamily="2" charset="2"/>
              </a:rPr>
              <a:t>zwiększenie problemu ubóstwa energetycznego </a:t>
            </a:r>
            <a:r>
              <a:rPr lang="pl-PL" dirty="0">
                <a:solidFill>
                  <a:srgbClr val="FF3300"/>
                </a:solidFill>
                <a:sym typeface="Wingdings" panose="05000000000000000000" pitchFamily="2" charset="2"/>
              </a:rPr>
              <a:t> </a:t>
            </a:r>
            <a:r>
              <a:rPr lang="pl-PL" dirty="0" smtClean="0">
                <a:solidFill>
                  <a:srgbClr val="FF3300"/>
                </a:solidFill>
                <a:sym typeface="Wingdings" panose="05000000000000000000" pitchFamily="2" charset="2"/>
              </a:rPr>
              <a:t>zwiększenie użycia taniego węgla i odpadów jako źródła ciepła  większe zanieczyszczenie </a:t>
            </a:r>
            <a:r>
              <a:rPr lang="pl-PL" dirty="0">
                <a:solidFill>
                  <a:srgbClr val="FF3300"/>
                </a:solidFill>
                <a:sym typeface="Wingdings" panose="05000000000000000000" pitchFamily="2" charset="2"/>
              </a:rPr>
              <a:t>powietrza z </a:t>
            </a:r>
            <a:r>
              <a:rPr lang="pl-PL" dirty="0" smtClean="0">
                <a:solidFill>
                  <a:srgbClr val="FF3300"/>
                </a:solidFill>
                <a:sym typeface="Wingdings" panose="05000000000000000000" pitchFamily="2" charset="2"/>
              </a:rPr>
              <a:t>domostw i większa emisja </a:t>
            </a:r>
            <a:r>
              <a:rPr lang="pl-PL" dirty="0">
                <a:solidFill>
                  <a:srgbClr val="FF3300"/>
                </a:solidFill>
                <a:sym typeface="Wingdings" panose="05000000000000000000" pitchFamily="2" charset="2"/>
              </a:rPr>
              <a:t>gazów </a:t>
            </a:r>
            <a:r>
              <a:rPr lang="pl-PL" dirty="0" smtClean="0">
                <a:solidFill>
                  <a:srgbClr val="FF3300"/>
                </a:solidFill>
                <a:sym typeface="Wingdings" panose="05000000000000000000" pitchFamily="2" charset="2"/>
              </a:rPr>
              <a:t>cieplarnianych zwłaszcza w dużych skupiskach ludzi</a:t>
            </a:r>
            <a:endParaRPr lang="pl-PL" dirty="0">
              <a:solidFill>
                <a:srgbClr val="FF3300"/>
              </a:solidFill>
              <a:sym typeface="Wingdings" panose="05000000000000000000" pitchFamily="2" charset="2"/>
            </a:endParaRPr>
          </a:p>
          <a:p>
            <a:r>
              <a:rPr lang="pl-PL" dirty="0" smtClean="0">
                <a:solidFill>
                  <a:srgbClr val="92D050"/>
                </a:solidFill>
                <a:sym typeface="Wingdings" panose="05000000000000000000" pitchFamily="2" charset="2"/>
              </a:rPr>
              <a:t>Zmniejszenie użycia transportu w ogóle </a:t>
            </a:r>
            <a:r>
              <a:rPr lang="pl-PL" dirty="0">
                <a:solidFill>
                  <a:srgbClr val="92D050"/>
                </a:solidFill>
                <a:sym typeface="Wingdings" panose="05000000000000000000" pitchFamily="2" charset="2"/>
              </a:rPr>
              <a:t> mniejsze zanieczyszczenie powietrza z </a:t>
            </a:r>
            <a:r>
              <a:rPr lang="pl-PL" dirty="0" smtClean="0">
                <a:solidFill>
                  <a:srgbClr val="92D050"/>
                </a:solidFill>
                <a:sym typeface="Wingdings" panose="05000000000000000000" pitchFamily="2" charset="2"/>
              </a:rPr>
              <a:t>transportu i </a:t>
            </a:r>
            <a:r>
              <a:rPr lang="pl-PL" dirty="0">
                <a:solidFill>
                  <a:srgbClr val="92D050"/>
                </a:solidFill>
                <a:sym typeface="Wingdings" panose="05000000000000000000" pitchFamily="2" charset="2"/>
              </a:rPr>
              <a:t>mniejsza emisja gazów cieplarnianych</a:t>
            </a:r>
          </a:p>
          <a:p>
            <a:r>
              <a:rPr lang="pl-PL" dirty="0" smtClean="0">
                <a:solidFill>
                  <a:srgbClr val="FF3300"/>
                </a:solidFill>
              </a:rPr>
              <a:t>Zmniejszenie użycia transportu publicznego na rzecz transportu indywidualnego </a:t>
            </a:r>
            <a:r>
              <a:rPr lang="pl-PL" dirty="0" smtClean="0">
                <a:solidFill>
                  <a:srgbClr val="FF3300"/>
                </a:solidFill>
                <a:sym typeface="Wingdings" panose="05000000000000000000" pitchFamily="2" charset="2"/>
              </a:rPr>
              <a:t> większe zanieczyszczenie </a:t>
            </a:r>
            <a:r>
              <a:rPr lang="pl-PL" dirty="0">
                <a:solidFill>
                  <a:srgbClr val="FF3300"/>
                </a:solidFill>
                <a:sym typeface="Wingdings" panose="05000000000000000000" pitchFamily="2" charset="2"/>
              </a:rPr>
              <a:t>powietrza z transportu i </a:t>
            </a:r>
            <a:r>
              <a:rPr lang="pl-PL" dirty="0" smtClean="0">
                <a:solidFill>
                  <a:srgbClr val="FF3300"/>
                </a:solidFill>
                <a:sym typeface="Wingdings" panose="05000000000000000000" pitchFamily="2" charset="2"/>
              </a:rPr>
              <a:t>większa emisja </a:t>
            </a:r>
            <a:r>
              <a:rPr lang="pl-PL" dirty="0">
                <a:solidFill>
                  <a:srgbClr val="FF3300"/>
                </a:solidFill>
                <a:sym typeface="Wingdings" panose="05000000000000000000" pitchFamily="2" charset="2"/>
              </a:rPr>
              <a:t>gazów </a:t>
            </a:r>
            <a:r>
              <a:rPr lang="pl-PL" dirty="0" smtClean="0">
                <a:solidFill>
                  <a:srgbClr val="FF3300"/>
                </a:solidFill>
                <a:sym typeface="Wingdings" panose="05000000000000000000" pitchFamily="2" charset="2"/>
              </a:rPr>
              <a:t>cieplarnianych</a:t>
            </a:r>
            <a:endParaRPr lang="pl-PL" dirty="0">
              <a:solidFill>
                <a:srgbClr val="FF3300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139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5" b="5233"/>
          <a:stretch/>
        </p:blipFill>
        <p:spPr>
          <a:xfrm>
            <a:off x="0" y="-24064"/>
            <a:ext cx="12192000" cy="6882063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0" y="-135998"/>
            <a:ext cx="12192000" cy="1472607"/>
          </a:xfrm>
          <a:prstGeom prst="rect">
            <a:avLst/>
          </a:prstGeom>
          <a:solidFill>
            <a:schemeClr val="tx1">
              <a:alpha val="30000"/>
            </a:schemeClr>
          </a:solidFill>
          <a:effectLst>
            <a:softEdge rad="127000"/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77900"/>
            <a:r>
              <a:rPr lang="pl-PL" dirty="0" smtClean="0">
                <a:solidFill>
                  <a:schemeClr val="bg1"/>
                </a:solidFill>
              </a:rPr>
              <a:t>Konsekwencje </a:t>
            </a:r>
            <a:r>
              <a:rPr lang="pl-PL" dirty="0" err="1" smtClean="0">
                <a:solidFill>
                  <a:schemeClr val="bg1"/>
                </a:solidFill>
              </a:rPr>
              <a:t>koronawirusa</a:t>
            </a:r>
            <a:r>
              <a:rPr lang="pl-PL" dirty="0" smtClean="0">
                <a:solidFill>
                  <a:schemeClr val="bg1"/>
                </a:solidFill>
              </a:rPr>
              <a:t> dla </a:t>
            </a:r>
            <a:r>
              <a:rPr lang="pl-PL" dirty="0">
                <a:solidFill>
                  <a:schemeClr val="bg1"/>
                </a:solidFill>
              </a:rPr>
              <a:t>walki ze smogiem i zmianami klimatu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962526" y="1917444"/>
            <a:ext cx="10234863" cy="4940555"/>
          </a:xfrm>
          <a:prstGeom prst="rect">
            <a:avLst/>
          </a:prstGeom>
          <a:solidFill>
            <a:schemeClr val="tx1">
              <a:alpha val="30000"/>
            </a:schemeClr>
          </a:solidFill>
          <a:effectLst>
            <a:softEdge rad="127000"/>
          </a:effectLst>
        </p:spPr>
        <p:txBody>
          <a:bodyPr vert="horz" lIns="126000" tIns="126000" rIns="91440" bIns="468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</a:rPr>
              <a:t>KONSEKWENCJE </a:t>
            </a:r>
            <a:r>
              <a:rPr lang="pl-PL" dirty="0" smtClean="0">
                <a:solidFill>
                  <a:schemeClr val="bg1"/>
                </a:solidFill>
              </a:rPr>
              <a:t>EKONOMICZNO-EKOLOGICZNE (DŁUGOOKESOWE)</a:t>
            </a:r>
            <a:endParaRPr lang="pl-PL" dirty="0">
              <a:solidFill>
                <a:schemeClr val="bg1"/>
              </a:solidFill>
            </a:endParaRPr>
          </a:p>
          <a:p>
            <a:r>
              <a:rPr lang="pl-PL" dirty="0" smtClean="0">
                <a:solidFill>
                  <a:srgbClr val="FF3300"/>
                </a:solidFill>
              </a:rPr>
              <a:t>Przeniesienie środków niezbędnych na transformację energetyczną na walkę z </a:t>
            </a:r>
            <a:r>
              <a:rPr lang="pl-PL" dirty="0" err="1" smtClean="0">
                <a:solidFill>
                  <a:srgbClr val="FF3300"/>
                </a:solidFill>
              </a:rPr>
              <a:t>koronawirusem</a:t>
            </a:r>
            <a:r>
              <a:rPr lang="pl-PL" dirty="0" smtClean="0">
                <a:solidFill>
                  <a:srgbClr val="FF3300"/>
                </a:solidFill>
              </a:rPr>
              <a:t> </a:t>
            </a:r>
            <a:r>
              <a:rPr lang="pl-PL" dirty="0">
                <a:solidFill>
                  <a:srgbClr val="FF3300"/>
                </a:solidFill>
                <a:sym typeface="Wingdings" panose="05000000000000000000" pitchFamily="2" charset="2"/>
              </a:rPr>
              <a:t> </a:t>
            </a:r>
            <a:r>
              <a:rPr lang="pl-PL" dirty="0" smtClean="0">
                <a:solidFill>
                  <a:srgbClr val="FF3300"/>
                </a:solidFill>
                <a:sym typeface="Wingdings" panose="05000000000000000000" pitchFamily="2" charset="2"/>
              </a:rPr>
              <a:t>zwolnienie transformacji</a:t>
            </a:r>
            <a:endParaRPr lang="pl-PL" dirty="0" smtClean="0">
              <a:solidFill>
                <a:srgbClr val="FF3300"/>
              </a:solidFill>
            </a:endParaRPr>
          </a:p>
          <a:p>
            <a:r>
              <a:rPr lang="pl-PL" dirty="0">
                <a:solidFill>
                  <a:srgbClr val="92D050"/>
                </a:solidFill>
                <a:sym typeface="Wingdings" panose="05000000000000000000" pitchFamily="2" charset="2"/>
              </a:rPr>
              <a:t>Zastępowanie nierentownej energii ze źródeł kopalnych energią ze źródeł odnawialnych.  zmniejszenie zanieczyszczenia powietrza i emisji CO2</a:t>
            </a:r>
          </a:p>
          <a:p>
            <a:r>
              <a:rPr lang="pl-PL" dirty="0" smtClean="0">
                <a:solidFill>
                  <a:srgbClr val="92D050"/>
                </a:solidFill>
              </a:rPr>
              <a:t>Rozwój </a:t>
            </a:r>
            <a:r>
              <a:rPr lang="pl-PL" dirty="0">
                <a:solidFill>
                  <a:srgbClr val="92D050"/>
                </a:solidFill>
              </a:rPr>
              <a:t>budownictwa autonomicznego energetycznie i rozwój indywidualnego transportu elektrycznego (samochody, rowery, motocykle, drony transportowe </a:t>
            </a:r>
            <a:r>
              <a:rPr lang="pl-PL" dirty="0" err="1">
                <a:solidFill>
                  <a:srgbClr val="92D050"/>
                </a:solidFill>
              </a:rPr>
              <a:t>etc</a:t>
            </a:r>
            <a:r>
              <a:rPr lang="pl-PL" dirty="0">
                <a:solidFill>
                  <a:srgbClr val="92D050"/>
                </a:solidFill>
              </a:rPr>
              <a:t>…) </a:t>
            </a:r>
            <a:r>
              <a:rPr lang="pl-PL" dirty="0">
                <a:solidFill>
                  <a:srgbClr val="92D050"/>
                </a:solidFill>
                <a:sym typeface="Wingdings" panose="05000000000000000000" pitchFamily="2" charset="2"/>
              </a:rPr>
              <a:t> zmniejszenie zanieczyszczenia powietrza i emisji </a:t>
            </a:r>
            <a:r>
              <a:rPr lang="pl-PL" dirty="0" smtClean="0">
                <a:solidFill>
                  <a:srgbClr val="92D050"/>
                </a:solidFill>
                <a:sym typeface="Wingdings" panose="05000000000000000000" pitchFamily="2" charset="2"/>
              </a:rPr>
              <a:t>CO2</a:t>
            </a:r>
            <a:endParaRPr lang="pl-PL" dirty="0">
              <a:solidFill>
                <a:srgbClr val="92D050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6340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28447</TotalTime>
  <Words>502</Words>
  <Application>Microsoft Office PowerPoint</Application>
  <PresentationFormat>Panoramiczny</PresentationFormat>
  <Paragraphs>53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Motyw pakietu Office</vt:lpstr>
      <vt:lpstr>Jak koronawirus może wpłynąć na rozwój miast i jakie będzie miało to konsekwencje dla walki ze smogiem  i zmianami klimatu?</vt:lpstr>
      <vt:lpstr> Koronawirus, a życie w mieście</vt:lpstr>
      <vt:lpstr> Koronawirus, a życie w mieście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…I TAKICH DOMÓW PAŃSTWU ŻYCZĘ ZAPRASZAJĄC SERDECZNIE DO WSPÓŁPRACY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Bartosz Królczyk</dc:creator>
  <cp:lastModifiedBy>Bartosz Królczyk</cp:lastModifiedBy>
  <cp:revision>57</cp:revision>
  <cp:lastPrinted>2019-08-29T12:23:45Z</cp:lastPrinted>
  <dcterms:created xsi:type="dcterms:W3CDTF">2019-08-28T23:16:39Z</dcterms:created>
  <dcterms:modified xsi:type="dcterms:W3CDTF">2020-05-12T07:28:02Z</dcterms:modified>
</cp:coreProperties>
</file>