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9" r:id="rId2"/>
    <p:sldId id="294" r:id="rId3"/>
    <p:sldId id="293" r:id="rId4"/>
    <p:sldId id="292" r:id="rId5"/>
    <p:sldId id="295" r:id="rId6"/>
    <p:sldId id="284" r:id="rId7"/>
    <p:sldId id="302" r:id="rId8"/>
    <p:sldId id="262" r:id="rId9"/>
    <p:sldId id="289" r:id="rId10"/>
    <p:sldId id="275" r:id="rId11"/>
    <p:sldId id="276" r:id="rId12"/>
    <p:sldId id="264" r:id="rId13"/>
    <p:sldId id="286" r:id="rId14"/>
    <p:sldId id="268" r:id="rId15"/>
    <p:sldId id="291" r:id="rId16"/>
    <p:sldId id="267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CB549"/>
    <a:srgbClr val="575757"/>
    <a:srgbClr val="393939"/>
    <a:srgbClr val="3C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3"/>
    <p:restoredTop sz="94618"/>
  </p:normalViewPr>
  <p:slideViewPr>
    <p:cSldViewPr snapToGrid="0" snapToObjects="1">
      <p:cViewPr>
        <p:scale>
          <a:sx n="100" d="100"/>
          <a:sy n="100" d="100"/>
        </p:scale>
        <p:origin x="-928" y="-1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E27AF-DB60-9C4F-AB24-44241F73181A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4AE9D-BC24-7A47-9A9F-DC57A9E05BBE}" type="slidenum">
              <a:rPr lang="en-GB" smtClean="0"/>
              <a:t>‹nr›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342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4AE9D-BC24-7A47-9A9F-DC57A9E05BBE}" type="slidenum">
              <a:rPr lang="en-GB" smtClean="0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4AE9D-BC24-7A47-9A9F-DC57A9E05BBE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4AE9D-BC24-7A47-9A9F-DC57A9E05BBE}" type="slidenum">
              <a:rPr lang="en-GB" smtClean="0"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4AE9D-BC24-7A47-9A9F-DC57A9E05BBE}" type="slidenum">
              <a:rPr lang="en-GB" smtClean="0"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4AE9D-BC24-7A47-9A9F-DC57A9E05BBE}" type="slidenum">
              <a:rPr lang="en-GB" smtClean="0"/>
              <a:t>16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A647F-30FE-8D47-A826-9C7FCC9C146F}" type="datetimeFigureOut">
              <a:rPr lang="en-GB" smtClean="0"/>
              <a:t>23.09.19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BFBDF-A16C-9F4B-ADE6-5458E37531B8}" type="slidenum">
              <a:rPr lang="en-GB" smtClean="0"/>
              <a:t>‹nr›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jpeg"/><Relationship Id="rId5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.png"/><Relationship Id="rId5" Type="http://schemas.openxmlformats.org/officeDocument/2006/relationships/hyperlink" Target="http://www.bine.world/" TargetMode="External"/><Relationship Id="rId6" Type="http://schemas.openxmlformats.org/officeDocument/2006/relationships/hyperlink" Target="mailto:info@bine.world" TargetMode="External"/><Relationship Id="rId7" Type="http://schemas.openxmlformats.org/officeDocument/2006/relationships/oleObject" Target="../embeddings/oleObject1.bin"/><Relationship Id="rId8" Type="http://schemas.openxmlformats.org/officeDocument/2006/relationships/image" Target="../media/image2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bine.world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84" y="815485"/>
            <a:ext cx="2956947" cy="1945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84" t="3608" r="7817" b="6834"/>
          <a:stretch>
            <a:fillRect/>
          </a:stretch>
        </p:blipFill>
        <p:spPr>
          <a:xfrm>
            <a:off x="5128591" y="947158"/>
            <a:ext cx="7063409" cy="4967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10" y="2766489"/>
            <a:ext cx="2583568" cy="26163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94221" y="5276214"/>
            <a:ext cx="4294906" cy="908497"/>
            <a:chOff x="1344575" y="5251995"/>
            <a:chExt cx="2932724" cy="551127"/>
          </a:xfrm>
        </p:grpSpPr>
        <p:sp>
          <p:nvSpPr>
            <p:cNvPr id="4" name="TextBox 3"/>
            <p:cNvSpPr txBox="1"/>
            <p:nvPr/>
          </p:nvSpPr>
          <p:spPr>
            <a:xfrm>
              <a:off x="1344575" y="5251995"/>
              <a:ext cx="2932724" cy="280063"/>
            </a:xfrm>
            <a:prstGeom prst="rect">
              <a:avLst/>
            </a:prstGeom>
            <a:solidFill>
              <a:srgbClr val="3CB549"/>
            </a:solidFill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Nowe oblicze recyklingu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44575" y="5523059"/>
              <a:ext cx="2559449" cy="280063"/>
            </a:xfrm>
            <a:prstGeom prst="rect">
              <a:avLst/>
            </a:prstGeom>
            <a:solidFill>
              <a:srgbClr val="3CB549"/>
            </a:solidFill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 Twoim </a:t>
              </a:r>
              <a:r>
                <a:rPr lang="pl-PL" sz="24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eko</a:t>
              </a:r>
              <a:r>
                <a:rPr lang="pl-PL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-biurze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6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8160" y="1533830"/>
            <a:ext cx="11165840" cy="48060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extBox 4"/>
          <p:cNvSpPr txBox="1"/>
          <p:nvPr/>
        </p:nvSpPr>
        <p:spPr>
          <a:xfrm>
            <a:off x="405516" y="446726"/>
            <a:ext cx="7874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EKRAN DOTYKOWY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44" y="2058804"/>
            <a:ext cx="6417393" cy="37560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90266" y="2058804"/>
            <a:ext cx="3191704" cy="376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informuje o gotowości </a:t>
            </a: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pracy i </a:t>
            </a: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stopniu zapełnienia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poszczególnych koszy,</a:t>
            </a:r>
          </a:p>
          <a:p>
            <a:pPr marL="285750" indent="-285750">
              <a:spcBef>
                <a:spcPts val="1800"/>
              </a:spcBef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wyświetla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powiadomienia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stanie urządzenia,</a:t>
            </a:r>
          </a:p>
          <a:p>
            <a:pPr marL="285750" indent="-285750">
              <a:spcBef>
                <a:spcPts val="1800"/>
              </a:spcBef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zawiera instrukcję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tym jak korzystać z urządzenia,</a:t>
            </a:r>
          </a:p>
          <a:p>
            <a:pPr marL="285750" indent="-285750">
              <a:spcBef>
                <a:spcPts val="1800"/>
              </a:spcBef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menu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daje dostęp do ustawień i pełnej instrukcji obsługi. 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39393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4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516" y="446726"/>
            <a:ext cx="7874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PEŁNA KONTROLA </a:t>
            </a:r>
            <a:b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DZIĘKI APLIKACJI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516" y="2107434"/>
            <a:ext cx="42221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Dzięki aplikacji mobilnej użytkownik </a:t>
            </a:r>
            <a:b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czasie rzeczywistym ma </a:t>
            </a: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podgląd do stanu urządzeń i stopienia zapełnienia poszczególnych koszy. 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pozwala na odbiór odpadów z danego kosza tylko wtedy kiedy jest to niezbędne. </a:t>
            </a:r>
          </a:p>
          <a:p>
            <a:pPr>
              <a:lnSpc>
                <a:spcPct val="150000"/>
              </a:lnSpc>
            </a:pPr>
            <a:endParaRPr lang="pl-PL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Aplikacja daje też dostęp do </a:t>
            </a: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statystyk 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raportów</a:t>
            </a: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 sprawia, że zarządzanie odpadami jest efektywniejsze, </a:t>
            </a:r>
            <a:b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oszczędza czas i pieniądze.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39393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122" y="1976693"/>
            <a:ext cx="5353878" cy="3919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573" y="3848359"/>
            <a:ext cx="4411732" cy="28034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6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516" y="446726"/>
            <a:ext cx="7426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BIN-E W TWOIM BIURZE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5109" y="2631255"/>
            <a:ext cx="3934486" cy="3320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Bin-e łączy najnowocześniejszą </a:t>
            </a:r>
            <a:br>
              <a:rPr lang="pl-PL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technologię z ekologią. </a:t>
            </a:r>
          </a:p>
          <a:p>
            <a:pPr>
              <a:lnSpc>
                <a:spcPct val="150000"/>
              </a:lnSpc>
            </a:pPr>
            <a:r>
              <a:rPr lang="pl-PL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idealne rozwiązanie dla ekologicznych przestrzeni biurowych, które doskonale wpisuje się w ideę zrównoważonego rozwoju oraz działania CSR Twojego biznesu.</a:t>
            </a:r>
          </a:p>
          <a:p>
            <a:pPr>
              <a:lnSpc>
                <a:spcPct val="150000"/>
              </a:lnSpc>
            </a:pPr>
            <a:endParaRPr lang="en-GB" sz="1600" dirty="0">
              <a:solidFill>
                <a:srgbClr val="39393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665"/>
            <a:ext cx="6668542" cy="4445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4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516" y="446726"/>
            <a:ext cx="7874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KORZYŚCI DLA BIZNESU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514" y="1770165"/>
            <a:ext cx="69096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Tworzy przestrzeń biurową przyjazną środowisku.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Promuje </a:t>
            </a:r>
            <a:r>
              <a:rPr lang="pl-PL" sz="16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</a:t>
            </a: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-postawę wśród pracowników.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Buduje organizację w zgodzie z ekologią i ideą zrównoważonego rozwoju.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Wspiera zrównoważony biznes i działania CSR.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Buduje wizerunek ekologicznego prekursora – </a:t>
            </a:r>
            <a:b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korzystającego z najnowocześniejszej </a:t>
            </a:r>
            <a:b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zielonej technologii.</a:t>
            </a:r>
          </a:p>
          <a:p>
            <a:pPr>
              <a:spcAft>
                <a:spcPts val="1200"/>
              </a:spcAft>
              <a:buClr>
                <a:srgbClr val="3CB649"/>
              </a:buClr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Bin-e pozwala na:</a:t>
            </a:r>
            <a:endParaRPr lang="pl-PL" sz="1600" dirty="0">
              <a:solidFill>
                <a:srgbClr val="3CB5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Kontrolę i efektywne zarządzanie odpadami w budynku. 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Zmniejszenie częstotliwości i kosztu wywozu odpadów.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Dodatkowy przychód: zapytaj nas o szczegóły!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116" b="5939"/>
          <a:stretch>
            <a:fillRect/>
          </a:stretch>
        </p:blipFill>
        <p:spPr>
          <a:xfrm>
            <a:off x="6810290" y="1770165"/>
            <a:ext cx="5381709" cy="4278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86762" y="4793280"/>
            <a:ext cx="2931615" cy="15330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80000" tIns="144000" rIns="180000" bIns="216000" rtlCol="0">
            <a:spAutoFit/>
          </a:bodyPr>
          <a:lstStyle/>
          <a:p>
            <a:pPr>
              <a:spcAft>
                <a:spcPts val="1200"/>
              </a:spcAft>
              <a:buClr>
                <a:srgbClr val="3CB649"/>
              </a:buClr>
            </a:pPr>
            <a:r>
              <a:rPr lang="pl-PL" sz="1400" b="1" dirty="0">
                <a:solidFill>
                  <a:srgbClr val="3CB549"/>
                </a:solidFill>
              </a:rPr>
              <a:t>Korzyści dla środowiska: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wzrost poziomu wskaźnika recyklingu </a:t>
            </a:r>
            <a:br>
              <a:rPr lang="pl-PL" sz="105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05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dzięki dokładniejszemu sortowaniu,</a:t>
            </a:r>
          </a:p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05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zmniejszona emisja CO2 dzięki </a:t>
            </a:r>
            <a:br>
              <a:rPr lang="pl-PL" sz="105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05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optymalizacji trasy odbioru odpadów.</a:t>
            </a:r>
            <a:endParaRPr lang="pl-PL" sz="1050" dirty="0">
              <a:solidFill>
                <a:srgbClr val="57575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5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139685" y="1855057"/>
            <a:ext cx="3833547" cy="346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16" y="446726"/>
            <a:ext cx="7874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DODATKOWE MOŻLIWOŚCI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30580" y="1785747"/>
            <a:ext cx="4015418" cy="3420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3953" b="6638"/>
          <a:stretch>
            <a:fillRect/>
          </a:stretch>
        </p:blipFill>
        <p:spPr>
          <a:xfrm>
            <a:off x="7874107" y="1855057"/>
            <a:ext cx="3625794" cy="33507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77517" y="5413813"/>
            <a:ext cx="52717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komunikuj się z pracownikami poprzez wyświetlanie na ekranie dotykowym własnych treści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39393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89428" y="5422249"/>
            <a:ext cx="36880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3CB649"/>
              </a:buClr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umieść na Bin-e własną grafikę </a:t>
            </a:r>
            <a:b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wybierz kolor koszy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39393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7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5516" y="446726"/>
            <a:ext cx="902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DOCENIANA INNOWACJA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9753" y="1495392"/>
            <a:ext cx="7709472" cy="4794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CB549"/>
              </a:buClr>
            </a:pPr>
            <a:endParaRPr lang="pl-PL" sz="1400" b="1" dirty="0">
              <a:solidFill>
                <a:srgbClr val="3CB5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3CB549"/>
              </a:buClr>
            </a:pPr>
            <a:r>
              <a:rPr lang="pl-PL" sz="14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Nagrody:</a:t>
            </a:r>
          </a:p>
          <a:p>
            <a:pPr>
              <a:buClr>
                <a:srgbClr val="3CB549"/>
              </a:buClr>
            </a:pPr>
            <a:endParaRPr lang="pl-PL" sz="1400" b="1" dirty="0">
              <a:solidFill>
                <a:srgbClr val="3CB5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Orzeł Innowacji 2018: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 miejsce </a:t>
            </a: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Polski Produkt Przyszłości 2018: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Wyróżnienie </a:t>
            </a:r>
            <a:b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Nagroda Specjalna Ministra Przedsiębiorczości i Technologii</a:t>
            </a: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Plastics Recycling </a:t>
            </a: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Awards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Europe 2019: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Finalista</a:t>
            </a: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ISS Open </a:t>
            </a: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Innovation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Initiative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(Barclays i LEGO): Finalista</a:t>
            </a: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Startup Challenge 2017: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Nagroda specjalna ŁSSE S.A. w ABSL</a:t>
            </a: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Hardware.co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Accelerator 2016: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miejsce </a:t>
            </a: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Przedsiębiorca Efektywny Surowcowo 2016: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 miejsce </a:t>
            </a:r>
          </a:p>
          <a:p>
            <a:pPr marL="285750" indent="-285750">
              <a:spcAft>
                <a:spcPts val="1200"/>
              </a:spcAft>
              <a:buClr>
                <a:srgbClr val="3CB549"/>
              </a:buClr>
              <a:buFont typeface="Arial" panose="020B0604020202020204" pitchFamily="34" charset="0"/>
              <a:buChar char="•"/>
            </a:pP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Audience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KICkoff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2016 (</a:t>
            </a:r>
            <a:r>
              <a:rPr lang="pl-PL" sz="1400" b="1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InnoEnergy</a:t>
            </a:r>
            <a:r>
              <a:rPr lang="pl-PL" sz="1400" b="1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pl-PL" sz="14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miejsce </a:t>
            </a:r>
          </a:p>
          <a:p>
            <a:pPr>
              <a:buClr>
                <a:srgbClr val="3CB549"/>
              </a:buClr>
            </a:pPr>
            <a:endParaRPr lang="pl-PL" sz="1400" dirty="0">
              <a:solidFill>
                <a:srgbClr val="5757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CB549"/>
              </a:buClr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5757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CB549"/>
              </a:buClr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5757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GB" sz="1200" dirty="0">
              <a:solidFill>
                <a:srgbClr val="3939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964" y="1847601"/>
            <a:ext cx="2098518" cy="116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056" y="4527323"/>
            <a:ext cx="1207865" cy="15341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881" y="3388465"/>
            <a:ext cx="2091515" cy="8155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9752" y="5245931"/>
            <a:ext cx="6044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CB549"/>
              </a:buClr>
            </a:pPr>
            <a:endParaRPr lang="pl-PL" sz="1400" b="1" dirty="0">
              <a:solidFill>
                <a:srgbClr val="3CB5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3CB549"/>
              </a:buClr>
            </a:pPr>
            <a:r>
              <a:rPr lang="pl-PL" sz="14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 Global Smart Waste Management Market wskazuje </a:t>
            </a:r>
            <a:br>
              <a:rPr lang="pl-PL" sz="14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4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Bin-e jako czołowe rozwiązanie dla waste management.</a:t>
            </a:r>
          </a:p>
          <a:p>
            <a:pPr>
              <a:buClr>
                <a:srgbClr val="3CB549"/>
              </a:buClr>
            </a:pPr>
            <a:endParaRPr lang="pl-PL" sz="1400" dirty="0">
              <a:solidFill>
                <a:srgbClr val="5757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6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13567" y="4191088"/>
            <a:ext cx="1620640" cy="10665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77944" y="3204213"/>
            <a:ext cx="1922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Wojciech Łyszczak</a:t>
            </a:r>
          </a:p>
          <a:p>
            <a:r>
              <a:rPr lang="pl-PL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Marketing Officer</a:t>
            </a:r>
            <a:endParaRPr lang="pl-PL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wojtek@bine.world</a:t>
            </a:r>
            <a:endParaRPr lang="pl-PL" sz="1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+48 601 168 747</a:t>
            </a:r>
          </a:p>
          <a:p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1729" y="4579716"/>
            <a:ext cx="227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www.bine.world </a:t>
            </a:r>
            <a:r>
              <a:rPr lang="pl-PL" sz="1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|   </a:t>
            </a:r>
            <a:r>
              <a:rPr lang="pl-PL" sz="1000" dirty="0">
                <a:solidFill>
                  <a:srgbClr val="575757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info@bine.world</a:t>
            </a:r>
            <a:endParaRPr lang="pl-PL" sz="1000" dirty="0">
              <a:solidFill>
                <a:srgbClr val="5757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80698" y="1859993"/>
            <a:ext cx="610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ZOSTAŃMY W KONTAKCIE!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9116" y="2400125"/>
            <a:ext cx="426719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Masz pytania? Skontaktuj się z Wojtkiem!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3079115" y="3058795"/>
          <a:ext cx="1125220" cy="1121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7" imgW="1543050" imgH="1581150" progId="Paint.Picture">
                  <p:embed/>
                </p:oleObj>
              </mc:Choice>
              <mc:Fallback>
                <p:oleObj r:id="rId7" imgW="1543050" imgH="1581150" progId="Paint.Picture">
                  <p:embed/>
                  <p:pic>
                    <p:nvPicPr>
                      <p:cNvPr id="0" name="Picture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79115" y="3058795"/>
                        <a:ext cx="1125220" cy="1121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INTELIGENTNE EKO ROZWIĄZANIA DLA BIZNESU I NIE TYLKO </a:t>
            </a:r>
            <a:endParaRPr lang="pl-PL" dirty="0"/>
          </a:p>
        </p:txBody>
      </p:sp>
      <p:pic>
        <p:nvPicPr>
          <p:cNvPr id="4" name="Symbol zastępczy zawartości 3" descr="Zrzut ekranu 2019-09-21 o 17.31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0" b="13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086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EKOLOGIA A KONKURENCYJNOŚĆ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5"/>
            <a:ext cx="4924679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Ekologia nie musi oznaczać strat w biznesie</a:t>
            </a:r>
            <a:endParaRPr lang="pl-PL" b="1" dirty="0">
              <a:solidFill>
                <a:srgbClr val="3CB5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 smtClean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Inteligentne rozwiązania ekologiczne mogą przynieść wymierne korzyści i oszczędności firmom</a:t>
            </a:r>
            <a:endParaRPr lang="pl-PL" dirty="0">
              <a:solidFill>
                <a:srgbClr val="57575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l-PL" dirty="0"/>
          </a:p>
        </p:txBody>
      </p:sp>
      <p:pic>
        <p:nvPicPr>
          <p:cNvPr id="4" name="Obraz 3" descr="Zrzut ekranu 2019-09-21 o 14.41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65" y="1825625"/>
            <a:ext cx="5878330" cy="38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2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INTELIGENTNE EKO </a:t>
            </a:r>
            <a:r>
              <a:rPr lang="pl-PL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ROZWIĄZANIA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cs typeface="Tahoma"/>
              </a:rPr>
              <a:t>ENERGETYCZNA INTELIGENCJA I OZE 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/>
                <a:cs typeface="Tahoma"/>
              </a:rPr>
              <a:t>(odnawialne źródła energii)</a:t>
            </a:r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6293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5299" y="304799"/>
            <a:ext cx="6197602" cy="4233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b="1" dirty="0" smtClean="0">
                <a:solidFill>
                  <a:schemeClr val="accent6"/>
                </a:solidFill>
                <a:latin typeface="Tahoma"/>
                <a:cs typeface="Tahoma"/>
              </a:rPr>
              <a:t>BIOGAZOWNIA</a:t>
            </a:r>
            <a:r>
              <a:rPr lang="pl-PL" sz="1800" dirty="0" smtClean="0">
                <a:solidFill>
                  <a:schemeClr val="accent6"/>
                </a:solidFill>
                <a:latin typeface="Tahoma"/>
                <a:cs typeface="Tahoma"/>
              </a:rPr>
              <a:t> </a:t>
            </a:r>
            <a:r>
              <a:rPr lang="pl-PL" sz="1800" dirty="0">
                <a:solidFill>
                  <a:srgbClr val="7F7F7F"/>
                </a:solidFill>
                <a:latin typeface="Tahoma"/>
                <a:cs typeface="Tahoma"/>
              </a:rPr>
              <a:t>to instalacja wytwarzająca gaz z biomasy w procesie fermentacji metanowej. </a:t>
            </a:r>
            <a:endParaRPr lang="pl-PL" sz="1800" dirty="0" smtClean="0">
              <a:solidFill>
                <a:srgbClr val="7F7F7F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pl-PL" sz="1800" b="1" dirty="0" smtClean="0">
                <a:solidFill>
                  <a:srgbClr val="70AD47"/>
                </a:solidFill>
                <a:latin typeface="Tahoma"/>
                <a:cs typeface="Tahoma"/>
              </a:rPr>
              <a:t>FOTOWOLTAIKA</a:t>
            </a:r>
            <a:r>
              <a:rPr lang="pl-PL" sz="1800" dirty="0" smtClean="0">
                <a:solidFill>
                  <a:srgbClr val="70AD47"/>
                </a:solidFill>
                <a:latin typeface="Tahoma"/>
                <a:cs typeface="Tahoma"/>
              </a:rPr>
              <a:t> </a:t>
            </a:r>
            <a:r>
              <a:rPr lang="pl-PL" sz="1800" dirty="0">
                <a:solidFill>
                  <a:srgbClr val="7F7F7F"/>
                </a:solidFill>
                <a:latin typeface="Tahoma"/>
                <a:cs typeface="Tahoma"/>
              </a:rPr>
              <a:t>jest systemem pozyskiwania energii wykorzystującym światło słoneczne. </a:t>
            </a:r>
            <a:endParaRPr lang="pl-PL" sz="1800" dirty="0" smtClean="0">
              <a:solidFill>
                <a:srgbClr val="7F7F7F"/>
              </a:solidFill>
              <a:latin typeface="Tahoma"/>
              <a:cs typeface="Tahoma"/>
            </a:endParaRPr>
          </a:p>
          <a:p>
            <a:pPr marL="0" indent="0">
              <a:buNone/>
            </a:pPr>
            <a:r>
              <a:rPr lang="pl-PL" sz="1800" b="1" dirty="0" smtClean="0">
                <a:solidFill>
                  <a:srgbClr val="70AD47"/>
                </a:solidFill>
                <a:latin typeface="Tahoma"/>
                <a:cs typeface="Tahoma"/>
              </a:rPr>
              <a:t>FARMY WIATROWE. </a:t>
            </a:r>
            <a:r>
              <a:rPr lang="pl-PL" sz="1800" dirty="0" smtClean="0">
                <a:solidFill>
                  <a:srgbClr val="7F7F7F"/>
                </a:solidFill>
                <a:latin typeface="Tahoma"/>
                <a:cs typeface="Tahoma"/>
              </a:rPr>
              <a:t>W </a:t>
            </a:r>
            <a:r>
              <a:rPr lang="pl-PL" sz="1800" dirty="0">
                <a:solidFill>
                  <a:srgbClr val="7F7F7F"/>
                </a:solidFill>
                <a:latin typeface="Tahoma"/>
                <a:cs typeface="Tahoma"/>
              </a:rPr>
              <a:t>Polsce znajduje się obecnie 1202 farm wiatrowych. Farma wiatrowa to inaczej zespół wiatraków </a:t>
            </a:r>
            <a:r>
              <a:rPr lang="pl-PL" sz="1800" dirty="0" smtClean="0">
                <a:solidFill>
                  <a:srgbClr val="7F7F7F"/>
                </a:solidFill>
                <a:latin typeface="Tahoma"/>
                <a:cs typeface="Tahoma"/>
              </a:rPr>
              <a:t>podłączonych do jednej sieci generującej prąd.</a:t>
            </a:r>
          </a:p>
          <a:p>
            <a:pPr marL="0" indent="0">
              <a:buNone/>
            </a:pPr>
            <a:r>
              <a:rPr lang="pl-PL" sz="1800" b="1" dirty="0" smtClean="0">
                <a:solidFill>
                  <a:srgbClr val="70AD47"/>
                </a:solidFill>
                <a:latin typeface="Tahoma"/>
                <a:cs typeface="Tahoma"/>
              </a:rPr>
              <a:t>ENEGIA Z ROWERÓW. </a:t>
            </a:r>
            <a:r>
              <a:rPr lang="pl-PL" sz="1800" dirty="0" smtClean="0">
                <a:solidFill>
                  <a:srgbClr val="7F7F7F"/>
                </a:solidFill>
                <a:latin typeface="Tahoma"/>
                <a:cs typeface="Tahoma"/>
              </a:rPr>
              <a:t>Amsterdam planuje zbudować system pozyskiwania energii z rowerów codziennie jeżdżących po mieście.</a:t>
            </a:r>
            <a:endParaRPr lang="pl-PL" sz="1800" dirty="0">
              <a:solidFill>
                <a:srgbClr val="7F7F7F"/>
              </a:solidFill>
              <a:latin typeface="Tahoma"/>
              <a:cs typeface="Tahoma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Zrzut ekranu 2019-09-21 o 17.20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99" y="403227"/>
            <a:ext cx="4000501" cy="2709016"/>
          </a:xfrm>
          <a:prstGeom prst="rect">
            <a:avLst/>
          </a:prstGeom>
        </p:spPr>
      </p:pic>
      <p:pic>
        <p:nvPicPr>
          <p:cNvPr id="5" name="Symbol zastępczy zawartości 3" descr="Zrzut ekranu 2019-09-21 o 18.04.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5" t="14406" r="-20195" b="14406"/>
          <a:stretch/>
        </p:blipFill>
        <p:spPr>
          <a:xfrm>
            <a:off x="-327638" y="3594100"/>
            <a:ext cx="6567932" cy="2717800"/>
          </a:xfrm>
          <a:prstGeom prst="rect">
            <a:avLst/>
          </a:prstGeom>
        </p:spPr>
      </p:pic>
      <p:pic>
        <p:nvPicPr>
          <p:cNvPr id="6" name="Obraz 5" descr="Zrzut ekranu 2019-09-21 o 18.05.4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699" y="3594100"/>
            <a:ext cx="4000501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516" y="446726"/>
            <a:ext cx="586806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RECYKLING </a:t>
            </a:r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PO</a:t>
            </a:r>
            <a:r>
              <a:rPr lang="pl-PL" alt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516" y="2280062"/>
            <a:ext cx="4094921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Obecnie w Polsce poziom recyklingu wynosi 29%. Na wysypiskach ląduje 63% wytwarzanych odpadów.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Przedsiębiorstwa oparte o założenia CSR nieustannie poszukują ekologicznych rozwiązań dla swojego biznesu.</a:t>
            </a:r>
          </a:p>
          <a:p>
            <a:pPr>
              <a:lnSpc>
                <a:spcPct val="150000"/>
              </a:lnSpc>
            </a:pPr>
            <a:endParaRPr lang="pl-PL" b="1" dirty="0">
              <a:solidFill>
                <a:srgbClr val="39393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92300" y="1650372"/>
            <a:ext cx="6699700" cy="44368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4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INTELIGENTNE </a:t>
            </a:r>
            <a:r>
              <a:rPr lang="pl-PL" b="1" dirty="0" smtClean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ROZWIĄZANIA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>
                <a:latin typeface="Tahoma"/>
                <a:cs typeface="Tahoma"/>
              </a:rPr>
              <a:t>DO ZARZĄDZANIA ODPADAMI</a:t>
            </a:r>
          </a:p>
          <a:p>
            <a:pPr marL="0" indent="0" algn="ctr">
              <a:buNone/>
            </a:pPr>
            <a:endParaRPr lang="pl-PL" sz="2400" dirty="0">
              <a:solidFill>
                <a:srgbClr val="000000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800" dirty="0" smtClean="0">
                <a:solidFill>
                  <a:srgbClr val="000000"/>
                </a:solidFill>
                <a:latin typeface="Tahoma"/>
                <a:cs typeface="Tahoma"/>
              </a:rPr>
              <a:t>Mikroprocesory w kubłach na śmieci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800" dirty="0" err="1" smtClean="0">
                <a:solidFill>
                  <a:srgbClr val="000000"/>
                </a:solidFill>
                <a:latin typeface="Tahoma"/>
                <a:cs typeface="Tahoma"/>
              </a:rPr>
              <a:t>Zbiorniki</a:t>
            </a:r>
            <a:r>
              <a:rPr lang="cs-CZ" sz="1800" dirty="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na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śmieci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wyposażone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w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elektroniczny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system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identyfikacji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Tahoma"/>
                <a:cs typeface="Tahoma"/>
              </a:rPr>
              <a:t>użytkownika</a:t>
            </a:r>
            <a:endParaRPr lang="pl-PL" sz="1800" dirty="0" smtClean="0">
              <a:solidFill>
                <a:srgbClr val="000000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800" dirty="0" smtClean="0">
                <a:solidFill>
                  <a:srgbClr val="000000"/>
                </a:solidFill>
                <a:latin typeface="Tahoma"/>
                <a:cs typeface="Tahoma"/>
              </a:rPr>
              <a:t>Smart </a:t>
            </a:r>
            <a:r>
              <a:rPr lang="pl-PL" sz="1800" dirty="0" err="1" smtClean="0">
                <a:solidFill>
                  <a:srgbClr val="000000"/>
                </a:solidFill>
                <a:latin typeface="Tahoma"/>
                <a:cs typeface="Tahoma"/>
              </a:rPr>
              <a:t>Route</a:t>
            </a:r>
            <a:r>
              <a:rPr lang="pl-PL" sz="1800" dirty="0" smtClean="0">
                <a:solidFill>
                  <a:srgbClr val="000000"/>
                </a:solidFill>
                <a:latin typeface="Tahoma"/>
                <a:cs typeface="Tahoma"/>
              </a:rPr>
              <a:t> Planning, czyli optymalizacja tras śmieciarek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l-PL" sz="1800" dirty="0" smtClean="0">
                <a:solidFill>
                  <a:srgbClr val="000000"/>
                </a:solidFill>
                <a:latin typeface="Tahoma"/>
                <a:cs typeface="Tahoma"/>
              </a:rPr>
              <a:t>Inteligentne dysze na taśmach w firmach segregujących odpady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A</a:t>
            </a:r>
            <a:r>
              <a:rPr lang="cs-CZ" sz="1800" dirty="0" err="1" smtClean="0">
                <a:solidFill>
                  <a:srgbClr val="000000"/>
                </a:solidFill>
                <a:latin typeface="Tahoma"/>
                <a:cs typeface="Tahoma"/>
              </a:rPr>
              <a:t>plikacja</a:t>
            </a:r>
            <a:r>
              <a:rPr lang="cs-CZ" sz="1800" dirty="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 smtClean="0">
                <a:solidFill>
                  <a:srgbClr val="000000"/>
                </a:solidFill>
                <a:latin typeface="Tahoma"/>
                <a:cs typeface="Tahoma"/>
              </a:rPr>
              <a:t>wskazująca</a:t>
            </a:r>
            <a:r>
              <a:rPr lang="cs-CZ" sz="1800" dirty="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po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wpisaniu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danego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odpadu do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jakiego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pojemnika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z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odpadami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Tahoma"/>
                <a:cs typeface="Tahoma"/>
              </a:rPr>
              <a:t>należy</a:t>
            </a:r>
            <a:r>
              <a:rPr lang="cs-CZ" sz="1800" dirty="0">
                <a:solidFill>
                  <a:srgbClr val="000000"/>
                </a:solidFill>
                <a:latin typeface="Tahoma"/>
                <a:cs typeface="Tahoma"/>
              </a:rPr>
              <a:t> go </a:t>
            </a:r>
            <a:r>
              <a:rPr lang="cs-CZ" sz="1800" dirty="0" err="1" smtClean="0">
                <a:solidFill>
                  <a:srgbClr val="000000"/>
                </a:solidFill>
                <a:latin typeface="Tahoma"/>
                <a:cs typeface="Tahoma"/>
              </a:rPr>
              <a:t>wrzucić</a:t>
            </a:r>
            <a:endParaRPr lang="pl-PL" dirty="0" smtClean="0">
              <a:latin typeface="Tahoma"/>
              <a:cs typeface="Tahoma"/>
            </a:endParaRPr>
          </a:p>
          <a:p>
            <a:endParaRPr lang="pl-PL" dirty="0" smtClean="0">
              <a:latin typeface="Tahoma"/>
              <a:cs typeface="Tahoma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398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516" y="446726"/>
            <a:ext cx="9760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UŁATWIĆ RECYKLING, STWORZYLIŚMY BIN-E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6080" y="2728076"/>
            <a:ext cx="3490623" cy="2627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Bin-e to jedyne urządzenie na świecie, które dzięki sztucznej inteligencji automatycznie rozpoznaje i sortuje odpady, równocześnie kolekcjonując </a:t>
            </a:r>
            <a:b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przetwarzając informacje na platformie </a:t>
            </a:r>
            <a:r>
              <a:rPr lang="pl-PL" sz="1600" b="1" dirty="0" err="1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9142"/>
          <a:stretch>
            <a:fillRect/>
          </a:stretch>
        </p:blipFill>
        <p:spPr>
          <a:xfrm>
            <a:off x="0" y="2183223"/>
            <a:ext cx="6661937" cy="40352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4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1331" b="13719"/>
          <a:stretch>
            <a:fillRect/>
          </a:stretch>
        </p:blipFill>
        <p:spPr>
          <a:xfrm>
            <a:off x="2971276" y="348248"/>
            <a:ext cx="8558342" cy="6324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516" y="446726"/>
            <a:ext cx="9760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DZIAŁA </a:t>
            </a:r>
            <a:b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4000" b="1" dirty="0">
                <a:solidFill>
                  <a:srgbClr val="3CB6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BIN-E?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516" y="2510150"/>
            <a:ext cx="3514477" cy="269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rgbClr val="3CB5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Wrzuć do Bin-e opakowanie.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Urządzenie rozpozna je i przeniesie do odpowiedniego kosza. Ekran dotykowy pozwoli Ci na śledzenie procesu, a zbierane na platformie </a:t>
            </a:r>
            <a:r>
              <a:rPr lang="pl-PL" sz="1600" dirty="0" err="1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  <a:r>
              <a:rPr lang="pl-PL" sz="1600" dirty="0">
                <a:solidFill>
                  <a:srgbClr val="57575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informacje zostaną dostarczone Tobie poprzez aplikację mobilną.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166487" y="446726"/>
            <a:ext cx="1651890" cy="10871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374" y="6580552"/>
            <a:ext cx="4953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© 2015-2019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Infocode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Sp. z o.o.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All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Rights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 </a:t>
            </a:r>
            <a:r>
              <a:rPr lang="pl-PL" sz="600" dirty="0" err="1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Reserved</a:t>
            </a:r>
            <a:r>
              <a:rPr lang="pl-PL" sz="600" dirty="0">
                <a:solidFill>
                  <a:schemeClr val="bg1">
                    <a:lumMod val="75000"/>
                  </a:schemeClr>
                </a:solidFill>
                <a:latin typeface="Helvetica" pitchFamily="2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47157" y="6549774"/>
            <a:ext cx="17156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800" b="1" dirty="0">
                <a:solidFill>
                  <a:srgbClr val="3CB549"/>
                </a:solidFill>
                <a:latin typeface="Helvetica" pitchFamily="2" charset="0"/>
                <a:hlinkClick r:id="rId4"/>
              </a:rPr>
              <a:t>www.bine.world</a:t>
            </a:r>
            <a:endParaRPr lang="pl-PL" sz="800" b="1" dirty="0">
              <a:solidFill>
                <a:srgbClr val="3CB549"/>
              </a:solidFill>
              <a:latin typeface="Helvetica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3225</TotalTime>
  <Words>557</Words>
  <Application>Microsoft Macintosh PowerPoint</Application>
  <PresentationFormat>Niestandardowy</PresentationFormat>
  <Paragraphs>108</Paragraphs>
  <Slides>16</Slides>
  <Notes>5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8" baseType="lpstr">
      <vt:lpstr>Office Theme</vt:lpstr>
      <vt:lpstr>Paint.Picture</vt:lpstr>
      <vt:lpstr>Prezentacja programu PowerPoint</vt:lpstr>
      <vt:lpstr>INTELIGENTNE EKO ROZWIĄZANIA DLA BIZNESU I NIE TYLKO </vt:lpstr>
      <vt:lpstr>EKOLOGIA A KONKURENCYJNOŚĆ</vt:lpstr>
      <vt:lpstr> INTELIGENTNE EKO ROZWIĄZANIA</vt:lpstr>
      <vt:lpstr>Prezentacja programu PowerPoint</vt:lpstr>
      <vt:lpstr>Prezentacja programu PowerPoint</vt:lpstr>
      <vt:lpstr> INTELIGENTNE ROZWIĄZANIA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Malwina Karpowicz</dc:creator>
  <cp:lastModifiedBy>Bine_air</cp:lastModifiedBy>
  <cp:revision>88</cp:revision>
  <cp:lastPrinted>2019-02-19T09:42:00Z</cp:lastPrinted>
  <dcterms:created xsi:type="dcterms:W3CDTF">2019-01-07T11:09:00Z</dcterms:created>
  <dcterms:modified xsi:type="dcterms:W3CDTF">2019-09-23T09:00:04Z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1033-11.2.0.8942</vt:lpwstr>
  </property>
</Properties>
</file>