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1" r:id="rId5"/>
    <p:sldMasterId id="2147483700" r:id="rId6"/>
    <p:sldMasterId id="2147483702" r:id="rId7"/>
    <p:sldMasterId id="2147483648" r:id="rId8"/>
    <p:sldMasterId id="2147483707" r:id="rId9"/>
    <p:sldMasterId id="2147483708" r:id="rId10"/>
    <p:sldMasterId id="2147483709" r:id="rId11"/>
    <p:sldMasterId id="2147483710" r:id="rId12"/>
    <p:sldMasterId id="2147483711" r:id="rId13"/>
    <p:sldMasterId id="2147483891" r:id="rId14"/>
    <p:sldMasterId id="2147483914" r:id="rId15"/>
    <p:sldMasterId id="2147483959" r:id="rId16"/>
    <p:sldMasterId id="2147484054" r:id="rId17"/>
    <p:sldMasterId id="2147484035" r:id="rId18"/>
    <p:sldMasterId id="2147484080" r:id="rId19"/>
    <p:sldMasterId id="2147484092" r:id="rId20"/>
    <p:sldMasterId id="2147484157" r:id="rId21"/>
    <p:sldMasterId id="2147484170" r:id="rId22"/>
    <p:sldMasterId id="2147484211" r:id="rId23"/>
  </p:sldMasterIdLst>
  <p:notesMasterIdLst>
    <p:notesMasterId r:id="rId46"/>
  </p:notesMasterIdLst>
  <p:sldIdLst>
    <p:sldId id="256" r:id="rId24"/>
    <p:sldId id="313" r:id="rId25"/>
    <p:sldId id="1053" r:id="rId26"/>
    <p:sldId id="1067" r:id="rId27"/>
    <p:sldId id="1054" r:id="rId28"/>
    <p:sldId id="1069" r:id="rId29"/>
    <p:sldId id="1061" r:id="rId30"/>
    <p:sldId id="1062" r:id="rId31"/>
    <p:sldId id="1063" r:id="rId32"/>
    <p:sldId id="1064" r:id="rId33"/>
    <p:sldId id="1066" r:id="rId34"/>
    <p:sldId id="1068" r:id="rId35"/>
    <p:sldId id="1055" r:id="rId36"/>
    <p:sldId id="1056" r:id="rId37"/>
    <p:sldId id="1057" r:id="rId38"/>
    <p:sldId id="1058" r:id="rId39"/>
    <p:sldId id="1059" r:id="rId40"/>
    <p:sldId id="1060" r:id="rId41"/>
    <p:sldId id="1070" r:id="rId42"/>
    <p:sldId id="1065" r:id="rId43"/>
    <p:sldId id="1041" r:id="rId44"/>
    <p:sldId id="262" r:id="rId45"/>
  </p:sldIdLst>
  <p:sldSz cx="12192000" cy="6858000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zelecki Pawel" initials="SP" lastIdx="8" clrIdx="0"/>
  <p:cmAuthor id="2" name="HEDDESHEIMER Stephane" initials="HS" lastIdx="1" clrIdx="1"/>
  <p:cmAuthor id="3" name="SUEZ" initials="SUEZ" lastIdx="6" clrIdx="2"/>
  <p:cmAuthor id="4" name="Heddesheimer, Stephane" initials="HS" lastIdx="1" clrIdx="3"/>
  <p:cmAuthor id="5" name="Bulawa, Ewelina" initials="BE" lastIdx="8" clrIdx="4"/>
  <p:cmAuthor id="6" name="Olszewski, Przemyslaw" initials="OP" lastIdx="2" clrIdx="5">
    <p:extLst>
      <p:ext uri="{19B8F6BF-5375-455C-9EA6-DF929625EA0E}">
        <p15:presenceInfo xmlns:p15="http://schemas.microsoft.com/office/powerpoint/2012/main" userId="S::przemyslaw.olszewski@suez.com::da8ccd10-771e-4cf5-8935-7c0c6c3a2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15"/>
    <a:srgbClr val="9DCD18"/>
    <a:srgbClr val="ABDE14"/>
    <a:srgbClr val="030F40"/>
    <a:srgbClr val="5DF2F9"/>
    <a:srgbClr val="FF6D6D"/>
    <a:srgbClr val="FA0AE9"/>
    <a:srgbClr val="F29000"/>
    <a:srgbClr val="6699FF"/>
    <a:srgbClr val="D5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15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16.xml"/><Relationship Id="rId41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0639" cy="52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9309" y="0"/>
            <a:ext cx="2860639" cy="52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07963" y="788988"/>
            <a:ext cx="7018338" cy="394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0148" y="4998894"/>
            <a:ext cx="5281180" cy="473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95960"/>
            <a:ext cx="2860639" cy="52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9309" y="9995960"/>
            <a:ext cx="2860639" cy="52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BAD473-24B8-436F-89F1-0BE2857193F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1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6DDE-84A2-47C3-B381-090F2CBF9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56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ACDCB-AC01-483A-A7A4-43A68B9CEE5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64773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s_B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24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1248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4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72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6096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72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866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s_B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24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1248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4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72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6096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72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08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6" y="1808166"/>
            <a:ext cx="10128249" cy="9366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 hasCustomPrompt="1"/>
          </p:nvPr>
        </p:nvSpPr>
        <p:spPr bwMode="gray">
          <a:xfrm>
            <a:off x="912286" y="2744788"/>
            <a:ext cx="10128249" cy="1980000"/>
          </a:xfrm>
        </p:spPr>
        <p:txBody>
          <a:bodyPr tIns="576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table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6" y="4834800"/>
            <a:ext cx="10128249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58357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Olsztyn EfW PPP - June 27th, 2018 - CONFIDENTIAL</a:t>
            </a: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002F169-18FD-44E9-97D3-E92CE43342A9}" type="slidenum">
              <a:rPr lang="en-GB" altLang="fr-FR" smtClean="0">
                <a:solidFill>
                  <a:srgbClr val="030F40"/>
                </a:solidFill>
              </a:rPr>
              <a:pPr/>
              <a:t>‹#›</a:t>
            </a:fld>
            <a:r>
              <a:rPr lang="en-GB" altLang="fr-FR">
                <a:solidFill>
                  <a:srgbClr val="030F40"/>
                </a:solidFill>
              </a:rPr>
              <a:t> I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7275"/>
            <a:ext cx="1920000" cy="72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7275"/>
            <a:ext cx="19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20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BG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Olsztyn EfW PPP - June 27th, 2018 - CONFIDENTIAL</a:t>
            </a: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6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B084-F27C-459C-A625-6A4CF746C5C3}" type="slidenum">
              <a:rPr lang="fr-FR" altLang="fr-FR">
                <a:solidFill>
                  <a:srgbClr val="AADC14"/>
                </a:solidFill>
              </a:rPr>
              <a:pPr>
                <a:defRPr/>
              </a:pPr>
              <a:t>‹#›</a:t>
            </a:fld>
            <a:r>
              <a:rPr lang="fr-FR" altLang="fr-FR">
                <a:solidFill>
                  <a:srgbClr val="AADC14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41583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 - Pag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4"/>
          <p:cNvCxnSpPr/>
          <p:nvPr userDrawn="1"/>
        </p:nvCxnSpPr>
        <p:spPr>
          <a:xfrm>
            <a:off x="2143012" y="993496"/>
            <a:ext cx="98444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4"/>
          <p:cNvSpPr>
            <a:spLocks noGrp="1"/>
          </p:cNvSpPr>
          <p:nvPr>
            <p:ph sz="quarter" idx="17"/>
          </p:nvPr>
        </p:nvSpPr>
        <p:spPr>
          <a:xfrm>
            <a:off x="3619955" y="6040169"/>
            <a:ext cx="6622100" cy="489775"/>
          </a:xfrm>
          <a:solidFill>
            <a:schemeClr val="tx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>
            <a:noAutofit/>
          </a:bodyPr>
          <a:lstStyle>
            <a:lvl1pPr algn="ctr">
              <a:lnSpc>
                <a:spcPct val="85000"/>
              </a:lnSpc>
              <a:spcBef>
                <a:spcPts val="0"/>
              </a:spcBef>
              <a:defRPr lang="fr-FR" cap="all" baseline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1593" y="296950"/>
            <a:ext cx="9834585" cy="4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>
            <a:lvl1pPr algn="l" defTabSz="890501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fr-FR" sz="2565" kern="1200" cap="all" baseline="0">
                <a:solidFill>
                  <a:schemeClr val="accent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32664" y="688376"/>
            <a:ext cx="9789225" cy="2823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710" b="0">
                <a:solidFill>
                  <a:srgbClr val="1F1F1F"/>
                </a:solidFill>
              </a:defRPr>
            </a:lvl1pPr>
            <a:lvl2pPr marL="0" indent="0">
              <a:buNone/>
              <a:defRPr sz="1710">
                <a:solidFill>
                  <a:schemeClr val="tx1"/>
                </a:solidFill>
              </a:defRPr>
            </a:lvl2pPr>
            <a:lvl3pPr marL="314933" indent="0">
              <a:buNone/>
              <a:defRPr sz="1710">
                <a:solidFill>
                  <a:schemeClr val="tx1"/>
                </a:solidFill>
              </a:defRPr>
            </a:lvl3pPr>
            <a:lvl4pPr marL="536202" indent="0">
              <a:buNone/>
              <a:defRPr sz="1710">
                <a:solidFill>
                  <a:schemeClr val="tx1"/>
                </a:solidFill>
              </a:defRPr>
            </a:lvl4pPr>
            <a:lvl5pPr marL="769687" indent="0">
              <a:buNone/>
              <a:defRPr sz="171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37407" y="1768137"/>
            <a:ext cx="9950068" cy="4060373"/>
          </a:xfrm>
          <a:prstGeom prst="rect">
            <a:avLst/>
          </a:prstGeom>
        </p:spPr>
        <p:txBody>
          <a:bodyPr/>
          <a:lstStyle>
            <a:lvl1pPr marL="80091" indent="-80091" algn="l" defTabSz="890501" rtl="0" eaLnBrk="0" fontAlgn="base" hangingPunct="0">
              <a:spcAft>
                <a:spcPct val="0"/>
              </a:spcAft>
              <a:buSzPct val="25000"/>
              <a:buFont typeface="Arial" pitchFamily="34" charset="0"/>
              <a:buChar char=" "/>
              <a:defRPr lang="en-US" sz="1881" b="1" kern="1200" smtClean="0">
                <a:solidFill>
                  <a:schemeClr val="accent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304074" indent="-232128" algn="l" defTabSz="890501" rtl="0" eaLnBrk="0" fontAlgn="base" hangingPunct="0">
              <a:spcAft>
                <a:spcPct val="0"/>
              </a:spcAft>
              <a:buFont typeface="Wingdings" pitchFamily="2" charset="2"/>
              <a:buChar char="à"/>
              <a:defRPr lang="en-US" sz="1881" b="0" kern="120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2pPr>
            <a:lvl3pPr marL="536202" indent="-223983" algn="l" defTabSz="890501" rtl="0" eaLnBrk="0" fontAlgn="base" hangingPunct="0">
              <a:spcAft>
                <a:spcPct val="0"/>
              </a:spcAft>
              <a:buSzPct val="100000"/>
              <a:buFont typeface="Arial" pitchFamily="34" charset="0"/>
              <a:buChar char="•"/>
              <a:defRPr lang="en-US" sz="1710" b="0" kern="120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3pPr>
            <a:lvl4pPr marL="766972" indent="-230770" algn="l" defTabSz="890501" rtl="0" eaLnBrk="0" fontAlgn="base" hangingPunct="0">
              <a:spcAft>
                <a:spcPct val="0"/>
              </a:spcAft>
              <a:buFont typeface="Arial" pitchFamily="34" charset="0"/>
              <a:buChar char="•"/>
              <a:defRPr lang="en-US" sz="1539" b="0" kern="120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4pPr>
            <a:lvl5pPr marL="999099" indent="-230770" algn="l" defTabSz="890501" rtl="0" eaLnBrk="0" fontAlgn="base" hangingPunct="0">
              <a:spcAft>
                <a:spcPct val="0"/>
              </a:spcAft>
              <a:buFont typeface="Arial" pitchFamily="34" charset="0"/>
              <a:buChar char="•"/>
              <a:defRPr lang="fr-FR" sz="1539" b="0" kern="1200" dirty="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5pPr>
            <a:lvl6pPr marL="999099" indent="-230770">
              <a:defRPr/>
            </a:lvl6pPr>
            <a:lvl7pPr marL="999099" indent="-230770">
              <a:defRPr/>
            </a:lvl7pPr>
            <a:lvl8pPr marL="999099" indent="-230770">
              <a:defRPr/>
            </a:lvl8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99776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Chapitre_Fond_ve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D_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8369" y="3034800"/>
            <a:ext cx="10562167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fr-FR" altLang="fr-FR">
              <a:solidFill>
                <a:srgbClr val="030F4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C85812-F953-4AE8-878A-A89F38174EA6}" type="slidenum">
              <a:rPr lang="fr-FR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fr-FR" altLang="fr-FR">
                <a:solidFill>
                  <a:srgbClr val="AADC14"/>
                </a:solidFill>
              </a:rPr>
              <a:t> I</a:t>
            </a: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7278"/>
            <a:ext cx="191981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20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AADC14"/>
                </a:solidFill>
              </a:rPr>
              <a:t>Slide </a:t>
            </a:r>
            <a:fld id="{6C8AF03B-3B09-4F86-A6A7-FB43B44D5C7E}" type="slidenum">
              <a:rPr lang="fr-FR">
                <a:solidFill>
                  <a:srgbClr val="AADC14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AAD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77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8369" y="3034800"/>
            <a:ext cx="10562167" cy="2986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endParaRPr lang="en-GB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CAE06-F2B9-4F47-BD76-AB572C42CC9B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17386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1808163"/>
            <a:ext cx="10562167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368" y="1808163"/>
            <a:ext cx="5233917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805963" y="1808163"/>
            <a:ext cx="5234573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800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6240533" y="1808163"/>
            <a:ext cx="4800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761569" y="1808162"/>
            <a:ext cx="5278967" cy="4213226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1233488"/>
            <a:ext cx="6096000" cy="47879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78369" y="1238479"/>
            <a:ext cx="11713633" cy="4782909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344000" y="2206800"/>
            <a:ext cx="2533701" cy="2863878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bIns="7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801351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4000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716800" y="1807200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78367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464433" y="2743200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448000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801351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716800" y="1807200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8368" y="2743200"/>
            <a:ext cx="7730067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448000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801351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4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12284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56000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656000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56000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99717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8399717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399717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5EADA-5B6E-4047-BAAE-C54DF92FD0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291888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4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12284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56000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656000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56000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99717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8399717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399717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24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1248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4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72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6096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72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24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1248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4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672000" y="4654800"/>
            <a:ext cx="4272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6096000" y="2232000"/>
            <a:ext cx="4752000" cy="2376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72000" y="1808163"/>
            <a:ext cx="4272000" cy="36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6" y="1808166"/>
            <a:ext cx="10128249" cy="9366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 hasCustomPrompt="1"/>
          </p:nvPr>
        </p:nvSpPr>
        <p:spPr bwMode="gray">
          <a:xfrm>
            <a:off x="912286" y="2744788"/>
            <a:ext cx="10128249" cy="1980000"/>
          </a:xfrm>
        </p:spPr>
        <p:txBody>
          <a:bodyPr tIns="576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table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6" y="4834800"/>
            <a:ext cx="10128249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GB" noProof="0"/>
              <a:t>Text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Olsztyn EfW PPP - June 27th, 2018 - CONFIDENTIAL</a:t>
            </a: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002F169-18FD-44E9-97D3-E92CE43342A9}" type="slidenum">
              <a:rPr lang="en-GB" altLang="fr-FR" smtClean="0">
                <a:solidFill>
                  <a:srgbClr val="030F40"/>
                </a:solidFill>
              </a:rPr>
              <a:pPr/>
              <a:t>‹#›</a:t>
            </a:fld>
            <a:r>
              <a:rPr lang="en-GB" altLang="fr-FR">
                <a:solidFill>
                  <a:srgbClr val="030F40"/>
                </a:solidFill>
              </a:rPr>
              <a:t> I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G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Olsztyn EfW PPP - June 27th, 2018 - CONFIDENTIAL</a:t>
            </a: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7278"/>
            <a:ext cx="191981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478369" y="3034800"/>
            <a:ext cx="10562167" cy="2986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E4D-CE33-4F5E-B408-FE92268F89C4}" type="slidenum">
              <a:rPr lang="en-GB" altLang="fr-FR">
                <a:solidFill>
                  <a:srgbClr val="AADC14"/>
                </a:solidFill>
              </a:rPr>
              <a:pPr>
                <a:defRPr/>
              </a:pPr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0884-AC4B-4D58-8EFA-4F56B808B1F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63925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0BDE-CC37-4F95-905E-75552CE8B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99091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C906-3C81-40D7-9C69-C8DC51590AB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246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9C5A6B-499C-494A-8D98-466B6CD1E88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296769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9" y="1233488"/>
            <a:ext cx="5755217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4" y="1233488"/>
            <a:ext cx="5755216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F81-EFAF-4E22-BD00-3B10CADD562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006518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8F53-BF5C-4D83-ADE3-B7CD9370AAD2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46944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2286" y="6381753"/>
            <a:ext cx="8928100" cy="4667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B67F-11B1-44E5-9635-35755BCB698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77992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EFB8-B045-4A5C-ACBA-7062D7BCE25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9566328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288-7560-4F7C-8A8D-709CE15234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33268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59D-947D-4346-A382-2DA8EC26D0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9342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4A9F-5532-444C-AAA3-F7A9F641581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107190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2" y="404816"/>
            <a:ext cx="2927349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85830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F517-6666-429B-8EB3-12AF506A77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638536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F8C30-73BA-4EE9-94C8-D76A2BB2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CB3DE5-E7E1-4B65-95FB-D258B8A9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DBC9C4-42C7-46A0-834D-2FCCA073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D8EFD9-1A78-4BC4-9B0D-3C7D02BE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DFECBE-EE37-496D-8B0B-B649FEC3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9560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89C9E-B823-4044-86D6-1200C922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2EA9E2-6942-433B-BDBA-A378B98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D59409-DD6F-46E9-BB16-DE3F446B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7AD441-489B-4F12-8E29-99E2B57B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90A920-E07E-43F0-B035-A5D407B2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19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B5E1A-6886-454F-8491-20D130354971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44627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B4E9A-37EC-49DD-B148-CF2E7589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4A30FD-A352-45B3-BFA3-00009707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F1E24D-F2D6-46AA-8AD4-3A5A564B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6399F7-C4B7-48EE-8808-E18057D9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A7E1BD-D14D-429F-BD92-F29B3E79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295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526D0-AEA7-46F1-936D-773A1FEB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1C1AFC-6E23-49C8-88E5-B4A640CBE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AF7F69-B6A8-4E1A-A293-3589A60AB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F2A2B3-EF08-4403-9649-F08FF18A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205367-6EA2-43F3-BB76-1485D717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D53870-4DA0-4381-B592-071EE1A7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872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5976B-D98E-407C-BAD5-583C792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F90E0C-E2DB-4C0A-AF0D-D29CC68B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02EFE7-7011-4173-BE27-19BBD834B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3BC8BC-DC4F-43E0-95B2-E49DFAE3B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0E8F61-D2FA-4526-ACE8-82553E5C9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7E581A2-A258-4224-B390-F615F99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B8686B3-C40B-4193-B870-5B546890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1004B82-804C-4412-B08C-11F17C17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9793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2B37E-3732-4C4C-BDC1-5B8A54BB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676691-AD56-47B8-A40A-6129D380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E6273A3-8B4B-4AF1-8EDB-5F4682A3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AC0DD63-88BC-4AFF-90C9-69A0F920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8480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C296ED9-D91B-4B75-A7B9-B98F9551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CF4CD2B-CB03-4C8C-B133-C2E59251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FB1E97-7502-4962-AB94-01A7EFC2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9363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18927-DF68-49BC-AF71-EDD130F1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23EF6-7B87-48E9-960F-A3D2A1EB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851B74-DBFB-4A2F-BC71-AD518B4B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3A89EB-0807-415A-B1E7-7C84FA03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C29F05-E849-407C-80C8-37DBE362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2891C5-F58D-410E-A0DF-62931A76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198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1382B-4CCC-478D-B18A-73DA65C5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D0A2964-3DD2-4C8B-B3B2-A4C444C9E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DB7225-06CE-4299-9057-465EF0069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35D2CB-3E16-4156-9842-966689E4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01869C-038A-4D5B-8DCE-C9EDCBA5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3967A2-5283-4FB3-B559-1C2AD59C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2999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75396-FA06-4EB2-A5E7-F04218BA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32F1E5-6D43-4FC9-81DA-EC70DD6D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9B7181-D32F-43AF-AE27-3C46FDA6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C1A8F8-3472-4895-BA1B-A228E7C6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F546A9-F85F-4654-96FE-7D3CF4D6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8634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0B2758-FD20-4F41-89CE-AEFD9F6C3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35B5E39-FB88-4D84-807B-861F6AC63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9F1CB-8C84-43DB-B89F-6CAF17CA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451EE5-BC23-4837-AE3C-C9F04AF5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A8455D-84C9-4A83-88C0-315B6FA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335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0884-AC4B-4D58-8EFA-4F56B808B1F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25842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118138-D194-4818-A440-F20D7162369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942866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0BDE-CC37-4F95-905E-75552CE8B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174669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C906-3C81-40D7-9C69-C8DC51590AB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290599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9" y="1233488"/>
            <a:ext cx="5755217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4" y="1233488"/>
            <a:ext cx="5755216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F81-EFAF-4E22-BD00-3B10CADD562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694799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8F53-BF5C-4D83-ADE3-B7CD9370AAD2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48106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B67F-11B1-44E5-9635-35755BCB698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716229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EFB8-B045-4A5C-ACBA-7062D7BCE25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792528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288-7560-4F7C-8A8D-709CE15234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433258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59D-947D-4346-A382-2DA8EC26D0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757358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4A9F-5532-444C-AAA3-F7A9F641581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895201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2" y="404816"/>
            <a:ext cx="2927349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85830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F517-6666-429B-8EB3-12AF506A77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0298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CDCF8-E874-46B5-83A7-204D90675A0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68582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7278"/>
            <a:ext cx="191981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478369" y="3034800"/>
            <a:ext cx="10562167" cy="2986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E4D-CE33-4F5E-B408-FE92268F89C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210827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B084-F27C-459C-A625-6A4CF746C5C3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564314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55144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Olsztyn EfW PPP - June 27th, 2018 - CONFIDENTIAL</a:t>
            </a:r>
            <a:endParaRPr lang="en-GB" alt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173447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5761569" y="1808162"/>
            <a:ext cx="5278967" cy="4213226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fr-FR" alt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B545-8C6F-4423-88DD-46BA4574A425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782977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4386220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3934884" y="6476206"/>
            <a:ext cx="3649133" cy="287338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fr-FR" altLang="fr-FR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1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fr-FR" alt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6B442BC9-D7A2-4D5E-B16D-32EC2315139F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548816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0884-AC4B-4D58-8EFA-4F56B808B1F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323503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0BDE-CC37-4F95-905E-75552CE8B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949520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C906-3C81-40D7-9C69-C8DC51590AB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988634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9" y="1233488"/>
            <a:ext cx="5755217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4" y="1233488"/>
            <a:ext cx="5755216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F81-EFAF-4E22-BD00-3B10CADD562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407074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8F53-BF5C-4D83-ADE3-B7CD9370AAD2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92775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3033716"/>
            <a:ext cx="5179484" cy="298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1052" y="3033716"/>
            <a:ext cx="5179483" cy="298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797EA-C348-46AE-9007-43C0C60DEEEB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057330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B67F-11B1-44E5-9635-35755BCB698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919539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EFB8-B045-4A5C-ACBA-7062D7BCE25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213902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288-7560-4F7C-8A8D-709CE15234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840377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59D-947D-4346-A382-2DA8EC26D0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365601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4A9F-5532-444C-AAA3-F7A9F641581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679222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2" y="404816"/>
            <a:ext cx="2927349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85830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F517-6666-429B-8EB3-12AF506A77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921124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0884-AC4B-4D58-8EFA-4F56B808B1F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591359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0BDE-CC37-4F95-905E-75552CE8B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702681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C906-3C81-40D7-9C69-C8DC51590AB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210822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1233488"/>
            <a:ext cx="5755217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4" y="1233488"/>
            <a:ext cx="5755216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F81-EFAF-4E22-BD00-3B10CADD562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3238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443BE-F08F-4287-9B4D-9E56C123BB71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941440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8F53-BF5C-4D83-ADE3-B7CD9370AAD2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180169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2285" y="6381751"/>
            <a:ext cx="8928100" cy="4667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B67F-11B1-44E5-9635-35755BCB698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334142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EFB8-B045-4A5C-ACBA-7062D7BCE25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99984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288-7560-4F7C-8A8D-709CE15234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113234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59D-947D-4346-A382-2DA8EC26D0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748434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4A9F-5532-444C-AAA3-F7A9F641581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38885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1" y="404814"/>
            <a:ext cx="2927349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4"/>
            <a:ext cx="85830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F517-6666-429B-8EB3-12AF506A77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127934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837550"/>
            <a:ext cx="1096858" cy="27005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>
                <a:solidFill>
                  <a:srgbClr val="030F40"/>
                </a:solidFill>
                <a:latin typeface="Arial"/>
                <a:cs typeface="Arial"/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  <a:latin typeface="Arial"/>
              <a:cs typeface="Arial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002F169-18FD-44E9-97D3-E92CE43342A9}" type="slidenum">
              <a:rPr lang="en-GB" altLang="fr-FR" smtClean="0">
                <a:solidFill>
                  <a:srgbClr val="AADC14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altLang="fr-FR">
                <a:solidFill>
                  <a:srgbClr val="AADC14"/>
                </a:solidFill>
                <a:latin typeface="Arial"/>
                <a:cs typeface="Arial"/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1233488"/>
            <a:ext cx="6096000" cy="4787900"/>
          </a:xfrm>
        </p:spPr>
        <p:txBody>
          <a:bodyPr tIns="792000" anchor="ctr" anchorCtr="0"/>
          <a:lstStyle>
            <a:lvl1pPr algn="ctr">
              <a:defRPr sz="1125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25659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8021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1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F3E69D-6B36-4B57-98CD-48BE90684D6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18939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6773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1022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415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0988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4508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9833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2906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9811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D7BA-992B-40C6-9DDE-42FAFB964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4422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70" y="403205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70" y="1808163"/>
            <a:ext cx="10562167" cy="4213225"/>
          </a:xfrm>
        </p:spPr>
        <p:txBody>
          <a:bodyPr/>
          <a:lstStyle>
            <a:lvl1pPr marL="540000" indent="-540000">
              <a:lnSpc>
                <a:spcPct val="100000"/>
              </a:lnSpc>
              <a:spcBef>
                <a:spcPts val="2700"/>
              </a:spcBef>
              <a:spcAft>
                <a:spcPts val="270"/>
              </a:spcAft>
              <a:tabLst>
                <a:tab pos="472500" algn="r"/>
                <a:tab pos="540000" algn="l"/>
              </a:tabLst>
              <a:defRPr sz="1125">
                <a:solidFill>
                  <a:schemeClr val="accent6"/>
                </a:solidFill>
              </a:defRPr>
            </a:lvl1pPr>
            <a:lvl2pPr marL="540000" indent="-540000">
              <a:lnSpc>
                <a:spcPct val="100000"/>
              </a:lnSpc>
              <a:tabLst>
                <a:tab pos="472500" algn="r"/>
                <a:tab pos="540000" algn="l"/>
              </a:tabLst>
              <a:defRPr sz="9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3767328" y="6356354"/>
            <a:ext cx="4764024" cy="365125"/>
          </a:xfrm>
        </p:spPr>
        <p:txBody>
          <a:bodyPr/>
          <a:lstStyle/>
          <a:p>
            <a:r>
              <a:rPr lang="en-US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>
                <a:solidFill>
                  <a:srgbClr val="AADC14"/>
                </a:solidFill>
              </a:rPr>
              <a:t> I</a:t>
            </a:r>
            <a:endParaRPr lang="en-GB" altLang="fr-FR">
              <a:solidFill>
                <a:srgbClr val="AAD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4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985D8-8788-4D6E-97E7-F3104399734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352032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FEA2-B088-46CF-B3C4-EFBFB20E7E0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9191-9CB9-49E8-BC65-71B247757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87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92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622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346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104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71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105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268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74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7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AEEA64-9DD7-4B76-A273-7805B2B19E7B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2129889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615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87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FEA2-B088-46CF-B3C4-EFBFB20E7E0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9191-9CB9-49E8-BC65-71B247757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84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83C6E-093A-48BD-9CCB-1D8DC3485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340DDE-8B7B-4EEA-AC11-284531EC1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5EBBFE-3519-4832-AE20-26E0C0EB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41CB-5450-4BDD-9BF7-FD880A332499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822C95-8AD3-4E37-8E77-62D23BE7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FC3223-C1D7-4925-9768-718868C5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6155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AA05FD-5D1D-4304-9161-4A4E979A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7E8CC-83C1-4895-AD81-5A82CB8B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89F8EA-BDE2-494A-9791-BE7C77CB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BA7B-1610-4883-B032-93D0C4D192CF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E409D9-C90D-4C81-BFAC-8060151D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9A4B40-C88D-4815-89F0-FAA48EE5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1043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E805B-9477-4A09-8E9E-E64C9060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CA7F56-614E-4241-B2CE-8AFEA645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3136CD-93DD-4C9B-9710-27415498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7B8-83B2-4828-AF6A-FB6C59583BC4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75AF83-E143-4A44-9A11-6124F59E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490813-30CF-48E9-9CC4-1153FB65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406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1B4A53-CA37-4996-B158-6FF0E9D8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103A4-FD72-4F64-A0E3-5FB569F19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313251-1F0A-4466-B94F-0918BADC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734C2C-A033-42A6-9BFB-AD1643F6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584B-A5D1-470B-9660-EFB1F8487737}" type="datetime1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523B11-8D61-45F4-83A7-ED8868A3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2D45CC-2C76-4A35-B615-34F5CC04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9221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3634B5-2235-4BE8-A0FF-02EEC0EB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60A023-23E3-460C-8378-C035E979A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D751A0-0C09-4B1E-9574-125010A81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06B91B-DF68-4600-8637-DBC067AF3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951EE05-873F-4B91-B459-C04E33247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A43470-5F6A-4CCB-96EC-D19F69BC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D4D9-62CD-43F8-B9CB-E4BDF1593643}" type="datetime1">
              <a:rPr lang="pl-PL" smtClean="0"/>
              <a:t>10.05.2020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762D02-1914-4FE6-B39E-AA0B4D53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397BFED-49AD-4DAD-9995-F33C3B4F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3081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FF503B-0EE4-447C-BDDA-0B9E4EFC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7C16986-991F-4408-8713-D48E6C64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F8E-68B1-4F7E-9C7F-994434B0870B}" type="datetime1">
              <a:rPr lang="pl-PL" smtClean="0"/>
              <a:t>10.05.2020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C06124-9C64-4FF3-AFEF-94F37360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74BE8D3-9002-4446-AE33-F65C7ED8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4509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D2E87DC-9AD2-4620-A95D-46591885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D6F9-CAEE-4D47-9DBB-FF2AE38C3B68}" type="datetime1">
              <a:rPr lang="pl-PL" smtClean="0"/>
              <a:t>10.05.2020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6DD58E-64E9-4285-82A2-1E12DAE2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55A84C-601A-4AFD-83E1-0B63419D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19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34EDC-FF50-4705-B0E4-2651175B40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211141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AB4F4-4EE5-457A-A157-557A1236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3349D0-E548-4464-99D7-79C490BD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FE7B48-3B5D-4DA2-AFB7-C1B577AF7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C3459D-CE87-4705-98A4-C2EE926E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0318-68F8-489B-B588-EF0F00D66851}" type="datetime1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F6AC4D-31A8-48FE-A005-044911C9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12CF9E-EC31-4F42-BCAC-3380B8EF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973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BE5AE-056B-4636-B4C3-70D26594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D0875F-8484-40C0-BFA0-B254F5751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5A7D17-470F-402E-8922-58946E437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46910B-212F-4381-99C4-745E5EA7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AF05-8F24-4751-A127-20051B6D2A7B}" type="datetime1">
              <a:rPr lang="pl-PL" smtClean="0"/>
              <a:t>10.05.2020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4009D2-BC25-43F9-9133-CFDA3C77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066135-4D36-4E1D-837C-79B45B16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12747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5431C-E5D6-4534-95C4-E9B64A79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CA2A13-464D-42A9-AFC2-5DE8B7A0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03CD36-AEE9-4299-A4A1-2C6266CC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3226-5A77-41B0-9BE7-1D8553C06EB9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B81105-F1C6-4CE5-909C-657A519A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3AC742-C808-42E7-9310-2123A873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9082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77C21F-0129-4A0C-B860-37CE188D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EB7E3E0-819F-4DF8-9623-669A59C43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7DB119-E9DB-4F0F-B292-04C48DF9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A805-E1BD-469F-B02D-2287A74D144C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9ADBAA-92B3-4BE5-80D7-693CA18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59EFA5-7391-43DF-8E80-93934F56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001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0109A9-295A-4CFA-9A76-E58553D6AC3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5341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3285EA-08A7-49CC-BBAE-0EAA3C2C01C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2775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/>
              <a:t>T</a:t>
            </a:r>
            <a:r>
              <a:rPr lang="pl-PL" noProof="0" err="1"/>
              <a:t>ytuł</a:t>
            </a:r>
            <a:endParaRPr lang="en-GB" noProof="0"/>
          </a:p>
          <a:p>
            <a:pPr lvl="1"/>
            <a:r>
              <a:rPr lang="pl-PL" noProof="0"/>
              <a:t>Podtytuł</a:t>
            </a:r>
            <a:endParaRPr lang="en-GB" noProof="0"/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368" y="1808163"/>
            <a:ext cx="5233917" cy="4213225"/>
          </a:xfrm>
        </p:spPr>
        <p:txBody>
          <a:bodyPr/>
          <a:lstStyle>
            <a:lvl1pPr marL="540000" indent="-540000">
              <a:lnSpc>
                <a:spcPct val="100000"/>
              </a:lnSpc>
              <a:spcBef>
                <a:spcPts val="2700"/>
              </a:spcBef>
              <a:spcAft>
                <a:spcPts val="270"/>
              </a:spcAft>
              <a:tabLst>
                <a:tab pos="472500" algn="r"/>
                <a:tab pos="540000" algn="l"/>
              </a:tabLst>
              <a:defRPr sz="1125" baseline="0">
                <a:solidFill>
                  <a:schemeClr val="accent6"/>
                </a:solidFill>
              </a:defRPr>
            </a:lvl1pPr>
            <a:lvl2pPr marL="540000" indent="-540000">
              <a:lnSpc>
                <a:spcPct val="100000"/>
              </a:lnSpc>
              <a:tabLst>
                <a:tab pos="472500" algn="r"/>
                <a:tab pos="540000" algn="l"/>
              </a:tabLst>
              <a:defRPr sz="900" baseline="0"/>
            </a:lvl2pPr>
          </a:lstStyle>
          <a:p>
            <a:pPr lvl="0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 </a:t>
            </a:r>
            <a:r>
              <a:rPr lang="en-GB" noProof="0"/>
              <a:t>1</a:t>
            </a:r>
          </a:p>
          <a:p>
            <a:pPr lvl="1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2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805963" y="1808163"/>
            <a:ext cx="5234573" cy="4213225"/>
          </a:xfrm>
        </p:spPr>
        <p:txBody>
          <a:bodyPr/>
          <a:lstStyle>
            <a:lvl1pPr marL="540000" indent="-540000">
              <a:lnSpc>
                <a:spcPct val="100000"/>
              </a:lnSpc>
              <a:spcBef>
                <a:spcPts val="2700"/>
              </a:spcBef>
              <a:spcAft>
                <a:spcPts val="270"/>
              </a:spcAft>
              <a:tabLst>
                <a:tab pos="472500" algn="r"/>
                <a:tab pos="540000" algn="l"/>
              </a:tabLst>
              <a:defRPr sz="1125" baseline="0">
                <a:solidFill>
                  <a:schemeClr val="accent6"/>
                </a:solidFill>
              </a:defRPr>
            </a:lvl1pPr>
            <a:lvl2pPr marL="540000" indent="-540000">
              <a:lnSpc>
                <a:spcPct val="100000"/>
              </a:lnSpc>
              <a:tabLst>
                <a:tab pos="472500" algn="r"/>
                <a:tab pos="540000" algn="l"/>
              </a:tabLst>
              <a:defRPr sz="900" baseline="0"/>
            </a:lvl2pPr>
          </a:lstStyle>
          <a:p>
            <a:pPr lvl="0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1</a:t>
            </a:r>
          </a:p>
          <a:p>
            <a:pPr lvl="1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 bwMode="gray"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altLang="fr-FR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altLang="fr-FR" noProof="0"/>
              <a:t>Olsztyn EfW PPP - June 27th, 2018 - CONFIDENTIAL</a:t>
            </a:r>
            <a:endParaRPr lang="en-GB" altLang="fr-FR" noProof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398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4573D-22BE-423E-86E4-00A53C3C59C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170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C9204-5A8B-4F94-9153-5ACB2F4B06A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8120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/>
              <a:t>T</a:t>
            </a:r>
            <a:r>
              <a:rPr lang="pl-PL" noProof="0" err="1"/>
              <a:t>ytuł</a:t>
            </a:r>
            <a:endParaRPr lang="en-GB" noProof="0"/>
          </a:p>
          <a:p>
            <a:pPr lvl="1"/>
            <a:r>
              <a:rPr lang="pl-PL" noProof="0"/>
              <a:t>Podtytuł</a:t>
            </a:r>
            <a:endParaRPr lang="en-GB" noProof="0"/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368" y="1808163"/>
            <a:ext cx="5233917" cy="4213225"/>
          </a:xfrm>
        </p:spPr>
        <p:txBody>
          <a:bodyPr/>
          <a:lstStyle>
            <a:lvl1pPr marL="540000" indent="-540000">
              <a:lnSpc>
                <a:spcPct val="100000"/>
              </a:lnSpc>
              <a:spcBef>
                <a:spcPts val="2700"/>
              </a:spcBef>
              <a:spcAft>
                <a:spcPts val="270"/>
              </a:spcAft>
              <a:tabLst>
                <a:tab pos="472500" algn="r"/>
                <a:tab pos="540000" algn="l"/>
              </a:tabLst>
              <a:defRPr sz="1125" baseline="0">
                <a:solidFill>
                  <a:schemeClr val="accent6"/>
                </a:solidFill>
              </a:defRPr>
            </a:lvl1pPr>
            <a:lvl2pPr marL="540000" indent="-540000">
              <a:lnSpc>
                <a:spcPct val="100000"/>
              </a:lnSpc>
              <a:tabLst>
                <a:tab pos="472500" algn="r"/>
                <a:tab pos="540000" algn="l"/>
              </a:tabLst>
              <a:defRPr sz="900" baseline="0"/>
            </a:lvl2pPr>
          </a:lstStyle>
          <a:p>
            <a:pPr lvl="0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 </a:t>
            </a:r>
            <a:r>
              <a:rPr lang="en-GB" noProof="0"/>
              <a:t>1</a:t>
            </a:r>
          </a:p>
          <a:p>
            <a:pPr lvl="1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2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805963" y="1808163"/>
            <a:ext cx="5234573" cy="4213225"/>
          </a:xfrm>
        </p:spPr>
        <p:txBody>
          <a:bodyPr/>
          <a:lstStyle>
            <a:lvl1pPr marL="540000" indent="-540000">
              <a:lnSpc>
                <a:spcPct val="100000"/>
              </a:lnSpc>
              <a:spcBef>
                <a:spcPts val="2700"/>
              </a:spcBef>
              <a:spcAft>
                <a:spcPts val="270"/>
              </a:spcAft>
              <a:tabLst>
                <a:tab pos="472500" algn="r"/>
                <a:tab pos="540000" algn="l"/>
              </a:tabLst>
              <a:defRPr sz="1125" baseline="0">
                <a:solidFill>
                  <a:schemeClr val="accent6"/>
                </a:solidFill>
              </a:defRPr>
            </a:lvl1pPr>
            <a:lvl2pPr marL="540000" indent="-540000">
              <a:lnSpc>
                <a:spcPct val="100000"/>
              </a:lnSpc>
              <a:tabLst>
                <a:tab pos="472500" algn="r"/>
                <a:tab pos="540000" algn="l"/>
              </a:tabLst>
              <a:defRPr sz="900" baseline="0"/>
            </a:lvl2pPr>
          </a:lstStyle>
          <a:p>
            <a:pPr lvl="0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1</a:t>
            </a:r>
          </a:p>
          <a:p>
            <a:pPr lvl="1"/>
            <a:r>
              <a:rPr lang="en-GB" noProof="0"/>
              <a:t>Te</a:t>
            </a:r>
            <a:r>
              <a:rPr lang="pl-PL" noProof="0" err="1"/>
              <a:t>kst</a:t>
            </a:r>
            <a:r>
              <a:rPr lang="pl-PL" noProof="0"/>
              <a:t> poziom</a:t>
            </a:r>
            <a:r>
              <a:rPr lang="en-GB" noProof="0"/>
              <a:t> 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 bwMode="gray"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altLang="fr-FR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altLang="fr-FR" noProof="0"/>
              <a:t>Olsztyn EfW PPP - June 27th, 2018 - CONFIDENTIAL</a:t>
            </a:r>
            <a:endParaRPr lang="en-GB" altLang="fr-FR" noProof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45930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0884-AC4B-4D58-8EFA-4F56B808B1F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639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29682-7685-4E32-835C-555965C0852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73517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0BDE-CC37-4F95-905E-75552CE8B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9909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C906-3C81-40D7-9C69-C8DC51590AB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2465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9" y="1233488"/>
            <a:ext cx="5755217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6784" y="1233488"/>
            <a:ext cx="5755216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FF81-EFAF-4E22-BD00-3B10CADD562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00651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8F53-BF5C-4D83-ADE3-B7CD9370AAD2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469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B67F-11B1-44E5-9635-35755BCB698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7799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EFB8-B045-4A5C-ACBA-7062D7BCE25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956632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9288-7560-4F7C-8A8D-709CE15234F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332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A59D-947D-4346-A382-2DA8EC26D0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93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4A9F-5532-444C-AAA3-F7A9F641581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10719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2" y="404816"/>
            <a:ext cx="2927349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85830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F517-6666-429B-8EB3-12AF506A77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638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DE8742-E3B5-4082-9D4A-5D53F3FB49F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08280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7278"/>
            <a:ext cx="191981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478369" y="3034800"/>
            <a:ext cx="10562167" cy="2986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3E4D-CE33-4F5E-B408-FE92268F89C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8979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55144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Olsztyn EfW PPP - June 27th, 2018 - CONFIDENTIAL</a:t>
            </a:r>
            <a:endParaRPr lang="en-GB" alt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72385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5761569" y="1808162"/>
            <a:ext cx="5278967" cy="4213226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fr-FR" alt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B545-8C6F-4423-88DD-46BA4574A425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551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4386220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3934884" y="6476206"/>
            <a:ext cx="3649133" cy="287338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fr-FR" altLang="fr-FR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1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fr-FR"/>
              <a:t>Olsztyn EfW PPP - June 27th, 2018 - CONFIDENTIAL</a:t>
            </a:r>
            <a:endParaRPr lang="fr-FR" alt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6B442BC9-D7A2-4D5E-B16D-32EC2315139F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35467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B084-F27C-459C-A625-6A4CF746C5C3}" type="slidenum">
              <a:rPr lang="fr-FR" altLang="fr-FR"/>
              <a:pPr>
                <a:defRPr/>
              </a:pPr>
              <a:t>‹#›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78420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0B39-A037-4B53-8D97-E7FB9BD57AB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26686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9CEF-F98E-4E08-9EF0-9CD3F26404C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83489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6D13-23F4-4F22-AB04-5A0BEA28DA4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28975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4652966"/>
            <a:ext cx="1337733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3217" y="4652966"/>
            <a:ext cx="1337733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02BC-7270-46F1-AA2D-0E0BEDF2E51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70900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58E4E-977A-4696-B853-DBD2C4875C0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3724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F5DA7-3388-4A21-A52C-82826BF52D7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91257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9CCC-48A1-46F2-A316-A7B1F84208BC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74840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5D4E-1B3F-4D26-86EC-527FDAB7543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1945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60A8-A26A-428F-8341-E7D85CCDA18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92834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7440C-D5EB-498D-A82F-9118B678E45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2631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B78D4-E37C-40D2-91BB-41322E31846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04650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5AB3-39CE-4E9B-9545-61923CE2D4E3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90358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1309B-A468-45DC-9119-8969C34985D3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97367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904A-747E-4BDD-B412-5D1E3B45546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77147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B55C7-3802-4888-B293-B8A39EB4873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85310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4652966"/>
            <a:ext cx="1337733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3217" y="4652966"/>
            <a:ext cx="1337733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97A-2F75-48F4-85B2-220AFF43439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465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404813"/>
            <a:ext cx="5179484" cy="248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1052" y="404813"/>
            <a:ext cx="5179483" cy="248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CB4F28-7BED-45DE-B992-2118FB1E2F6B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09607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0D8B-3E05-47C2-819E-DD46C16A8D73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85556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F0D31-ED9D-42E0-AA8A-FD5FEA214FC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19862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FB51-158F-4D97-AB4F-E3B41ADC011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91850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264EE-68B8-4343-BD99-A0BD36D10ED3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49212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698C-9877-4221-B668-D5C4251DC8F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27516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7CC32-5B6B-41F1-9DAD-2FE21C70361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64188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1ADBE-CE9D-424D-8830-267FAF24B34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57223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6D9B-356E-454E-B731-E8063A17FF9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24397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7291-870E-4BB1-807B-2EF2040BA9C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29280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7430-7E6A-4FAF-9C99-E6A9671B747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0262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DCF31-C1DA-467E-A450-DFAF62B8990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261951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568" y="4652966"/>
            <a:ext cx="2034117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886" y="4652966"/>
            <a:ext cx="2034116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9E670-AB7F-49F3-AB21-CF277EB379C7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72249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81E13-88A6-4D7A-AC03-16FD53BA83A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06194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D6DB0-F82E-4CBA-A4B0-8A54C86FD1C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62192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3AACC-06A4-4148-86C6-4C86C9AED9A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51102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DF4B-02BF-4E86-A785-1EBF5152DD2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50941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28F28-74E3-494B-9975-315CC684E10F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03403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3A7A4-5E05-4422-B883-B065C059C414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625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D7CC-CF98-4803-8631-ABAE01FC162A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02813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7C3FB-1269-4FB5-8764-AF11A49A88C4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51824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49184-D097-4E1F-9485-A6F6AF6C701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572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991D5-C8E5-4F6F-B1CC-EA8627092313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82719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4561-9CF0-4B59-8322-FB47BBCE840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7847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568" y="4652966"/>
            <a:ext cx="2034117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886" y="4652966"/>
            <a:ext cx="2034116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8C25-BCDA-453B-8D65-D1EE7A375BA1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0633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B6A8A-DE58-413F-B505-06188A7EAA9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38425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96E0-F442-4A98-9809-E81EC8712D7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58237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BB80-41D8-4110-BA48-6B922121E79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83016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D439-4D3A-4076-8D2A-0DB4E4F5AA45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108489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BD48D-DE77-470D-B8DD-8DBD5DFA80D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007594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5194-A145-413A-BBFE-70AC0531B59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53110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1052" y="404816"/>
            <a:ext cx="263948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7" y="404816"/>
            <a:ext cx="7719484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FA4D-4223-4DE1-A547-1F55A0EC0200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905883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1808163"/>
            <a:ext cx="10562167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94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DB007-FF0B-47C8-ABA9-8162D8075884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741317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368" y="1808163"/>
            <a:ext cx="5233917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805963" y="1808163"/>
            <a:ext cx="5234573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7505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38862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800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6240533" y="1808163"/>
            <a:ext cx="4800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642852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761569" y="1808162"/>
            <a:ext cx="5278967" cy="4213226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535623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12284" y="1808163"/>
            <a:ext cx="4368000" cy="4213225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796000"/>
            <a:ext cx="1172200" cy="3116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1233488"/>
            <a:ext cx="6096000" cy="47879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562167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78941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78369" y="1238479"/>
            <a:ext cx="11713633" cy="4782909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344000" y="2206800"/>
            <a:ext cx="2533701" cy="2863878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bIns="7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069267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801351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4000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716800" y="1807200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78367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464433" y="2743200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448000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292376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3"/>
            <a:ext cx="10801351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716800" y="1807200"/>
            <a:ext cx="3024000" cy="936000"/>
          </a:xfrm>
        </p:spPr>
        <p:txBody>
          <a:bodyPr/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8368" y="2743200"/>
            <a:ext cx="7730067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448000" y="2744788"/>
            <a:ext cx="3744000" cy="3276000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930739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s_B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801351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4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12284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56000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656000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56000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99717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8399717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399717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64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s_B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9" y="403201"/>
            <a:ext cx="10562167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12284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12284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2284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56000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656000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56000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99717" y="4654800"/>
            <a:ext cx="288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8399717" y="2260800"/>
            <a:ext cx="2880000" cy="2376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399717" y="1808163"/>
            <a:ext cx="288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D_01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6252" y="512766"/>
            <a:ext cx="10564283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2133603"/>
            <a:ext cx="1056216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2060" name="Picture 12" descr="Logo_1_254x40_v2_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121920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884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404813"/>
            <a:ext cx="1056216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6" y="1808163"/>
            <a:ext cx="10128249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GB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030F40"/>
                </a:solidFill>
              </a:rPr>
              <a:t>Olsztyn EfW PPP - June 27th, 2018 - CONFIDENTIAL</a:t>
            </a:r>
            <a:endParaRPr lang="en-GB">
              <a:solidFill>
                <a:srgbClr val="030F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24368A89-9C7F-43A7-BE10-515E8145AD10}" type="slidenum">
              <a:rPr lang="en-GB" smtClean="0">
                <a:solidFill>
                  <a:srgbClr val="AADC14"/>
                </a:solidFill>
              </a:rPr>
              <a:pPr/>
              <a:t>‹#›</a:t>
            </a:fld>
            <a:endParaRPr lang="en-GB">
              <a:solidFill>
                <a:srgbClr val="AADC14"/>
              </a:solidFill>
            </a:endParaRPr>
          </a:p>
        </p:txBody>
      </p:sp>
      <p:pic>
        <p:nvPicPr>
          <p:cNvPr id="9" name="Image 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7278"/>
            <a:ext cx="191981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 baseline="0">
          <a:solidFill>
            <a:schemeClr val="accent5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 baseline="0">
          <a:solidFill>
            <a:schemeClr val="accent5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1200" baseline="0">
          <a:solidFill>
            <a:schemeClr val="accent5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1000" baseline="0">
          <a:solidFill>
            <a:schemeClr val="accent5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sz="1000" baseline="0">
          <a:solidFill>
            <a:schemeClr val="accent5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404813"/>
            <a:ext cx="1056216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6" y="1808163"/>
            <a:ext cx="10128249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/>
              <a:t>Text level 1</a:t>
            </a:r>
          </a:p>
          <a:p>
            <a:pPr lvl="1"/>
            <a:r>
              <a:rPr lang="en-GB" altLang="fr-FR" noProof="0"/>
              <a:t>Text level 2</a:t>
            </a:r>
          </a:p>
          <a:p>
            <a:pPr lvl="2"/>
            <a:r>
              <a:rPr lang="en-GB" altLang="fr-FR" noProof="0"/>
              <a:t>Text level 3</a:t>
            </a:r>
          </a:p>
          <a:p>
            <a:pPr lvl="3"/>
            <a:r>
              <a:rPr lang="en-GB" altLang="fr-FR" noProof="0"/>
              <a:t>Text level 4</a:t>
            </a:r>
          </a:p>
          <a:p>
            <a:pPr lvl="4"/>
            <a:r>
              <a:rPr lang="en-GB" altLang="fr-FR" noProof="0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GB" alt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altLang="fr-FR">
                <a:solidFill>
                  <a:srgbClr val="030F40"/>
                </a:solidFill>
              </a:rPr>
              <a:t>Olsztyn EfW PPP - June 27th, 2018 - CONFIDENTIAL</a:t>
            </a:r>
            <a:endParaRPr lang="en-GB" altLang="fr-FR">
              <a:solidFill>
                <a:srgbClr val="030F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‹#›</a:t>
            </a:fld>
            <a:r>
              <a:rPr lang="en-GB" altLang="fr-FR">
                <a:solidFill>
                  <a:srgbClr val="AADC14"/>
                </a:solidFill>
              </a:rPr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00" y="6138000"/>
            <a:ext cx="192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 baseline="0">
          <a:solidFill>
            <a:schemeClr val="accent5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 baseline="0">
          <a:solidFill>
            <a:schemeClr val="accent5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1200" baseline="0">
          <a:solidFill>
            <a:schemeClr val="accent5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1000" baseline="0">
          <a:solidFill>
            <a:schemeClr val="accent5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sz="1000" baseline="0">
          <a:solidFill>
            <a:schemeClr val="accent5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1233488"/>
            <a:ext cx="1171363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418B6AE-5119-47AE-836E-2CE1370F8D9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36233" name="Picture 9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20000"/>
        </a:lnSpc>
        <a:spcBef>
          <a:spcPct val="50000"/>
        </a:spcBef>
        <a:spcAft>
          <a:spcPct val="0"/>
        </a:spcAft>
        <a:defRPr b="1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0000"/>
        </a:lnSpc>
        <a:spcBef>
          <a:spcPct val="0"/>
        </a:spcBef>
        <a:spcAft>
          <a:spcPct val="0"/>
        </a:spcAft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5DEE3AB-8F1A-4E0A-8515-28DC15BB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6B4038-61E8-4CD4-8E2F-749E1D2C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EB7E7C-690B-4BBD-ADA5-DD85A2F2C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7F7D9D-51AF-498C-A2DD-C4F76CF64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Olsztyn EfW PPP - June 27th, 2018 - CONFIDENTIAL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5C2B30-8257-40A8-A17A-E1401BBB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8A67-D343-451B-8CB0-143003FC1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9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1233488"/>
            <a:ext cx="1171363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418B6AE-5119-47AE-836E-2CE1370F8D9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36233" name="Picture 9" descr="Logo_suite_1_40x20_v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3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51" r:id="rId14"/>
    <p:sldLayoutId id="2147484052" r:id="rId15"/>
    <p:sldLayoutId id="2147484053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20000"/>
        </a:lnSpc>
        <a:spcBef>
          <a:spcPct val="50000"/>
        </a:spcBef>
        <a:spcAft>
          <a:spcPct val="0"/>
        </a:spcAft>
        <a:defRPr b="1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0000"/>
        </a:lnSpc>
        <a:spcBef>
          <a:spcPct val="0"/>
        </a:spcBef>
        <a:spcAft>
          <a:spcPct val="0"/>
        </a:spcAft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1233488"/>
            <a:ext cx="1171363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418B6AE-5119-47AE-836E-2CE1370F8D9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36233" name="Picture 9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2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20000"/>
        </a:lnSpc>
        <a:spcBef>
          <a:spcPct val="50000"/>
        </a:spcBef>
        <a:spcAft>
          <a:spcPct val="0"/>
        </a:spcAft>
        <a:defRPr b="1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0000"/>
        </a:lnSpc>
        <a:spcBef>
          <a:spcPct val="0"/>
        </a:spcBef>
        <a:spcAft>
          <a:spcPct val="0"/>
        </a:spcAft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404814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8" y="1233488"/>
            <a:ext cx="1171363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5" y="6381751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" y="6381751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418B6AE-5119-47AE-836E-2CE1370F8D9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36233" name="Picture 9" descr="Logo_suite_1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89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6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20000"/>
        </a:lnSpc>
        <a:spcBef>
          <a:spcPct val="50000"/>
        </a:spcBef>
        <a:spcAft>
          <a:spcPct val="0"/>
        </a:spcAft>
        <a:defRPr b="1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0000"/>
        </a:lnSpc>
        <a:spcBef>
          <a:spcPct val="0"/>
        </a:spcBef>
        <a:spcAft>
          <a:spcPct val="0"/>
        </a:spcAft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078" r:id="rId12"/>
    <p:sldLayoutId id="214748420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C25CC00B-2E57-A040-9570-3219126403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54"/>
              <a:t>10/05/2020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3C0633F2-4B08-BC4C-AA6B-E4128EFA9F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206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7E1ED7E-DB26-4A23-90C3-F7D800B7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9D0A2A-2047-410C-828B-106E4B33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8F7567-1886-49FF-A0BA-9BDE7D239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2144-B0DF-4C0D-BA60-B2DC01EC360F}" type="datetime1">
              <a:rPr lang="pl-PL" smtClean="0"/>
              <a:t>10.05.2020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BD0F06-F9B1-4A7E-B568-3F71F5B24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7EA504-8FF7-43D8-92AE-520F50478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07FE-C2F1-42A4-AC58-AF655EEA77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61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4" name="Picture 10" descr="FD_06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3033716"/>
            <a:ext cx="1056216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404813"/>
            <a:ext cx="1056216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3F5CFBD-D71B-4BE4-85A3-4E7B290FC85B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272396" name="Picture 12" descr="Logo_suite_2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90000"/>
        </a:lnSpc>
        <a:spcBef>
          <a:spcPct val="5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14" name="Picture 10" descr="FD_04_v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3033716"/>
            <a:ext cx="1056216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6210C302-A836-4386-8A4B-BA318A2C9B7D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303117" name="Picture 13" descr="Logo_suite_3_40x20_v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4118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90000"/>
        </a:lnSpc>
        <a:spcBef>
          <a:spcPct val="5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3"/>
            <a:ext cx="1056216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6" y="1808163"/>
            <a:ext cx="10128249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5900" lvl="2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</a:pPr>
            <a:r>
              <a:rPr lang="en-GB" altLang="fr-FR"/>
              <a:t>Text level 1</a:t>
            </a:r>
          </a:p>
          <a:p>
            <a:pPr marL="431800" lvl="4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GB" altLang="fr-FR"/>
              <a:t>Text level 2</a:t>
            </a:r>
          </a:p>
          <a:p>
            <a:pPr marL="623888" lvl="4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46047D1B-2168-49C0-9445-53227CF0C4EA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036" name="Picture 12" descr="Logo_suite_1_40x20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4119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200" b="1">
          <a:solidFill>
            <a:schemeClr val="bg2"/>
          </a:solidFill>
          <a:latin typeface="+mn-lt"/>
          <a:ea typeface="+mn-ea"/>
          <a:cs typeface="+mn-cs"/>
        </a:defRPr>
      </a:lvl1pPr>
      <a:lvl2pPr marL="431800" indent="-215900"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200">
          <a:solidFill>
            <a:schemeClr val="bg2"/>
          </a:solidFill>
          <a:latin typeface="+mn-lt"/>
          <a:cs typeface="+mn-cs"/>
        </a:defRPr>
      </a:lvl2pPr>
      <a:lvl3pPr marL="4318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lang="en-GB" altLang="fr-FR" sz="1200" dirty="0" smtClean="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4pPr>
      <a:lvl5pPr marL="714375" indent="-1270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lang="en-GB" altLang="fr-FR" sz="1200" dirty="0" smtClean="0">
          <a:solidFill>
            <a:schemeClr val="bg2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78369" y="1233488"/>
            <a:ext cx="1171363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418B6AE-5119-47AE-836E-2CE1370F8D99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36233" name="Picture 9" descr="Logo_suite_1_40x20_v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85" r:id="rId12"/>
    <p:sldLayoutId id="2147483887" r:id="rId13"/>
    <p:sldLayoutId id="2147484033" r:id="rId14"/>
    <p:sldLayoutId id="2147484034" r:id="rId15"/>
    <p:sldLayoutId id="2147483890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20000"/>
        </a:lnSpc>
        <a:spcBef>
          <a:spcPct val="50000"/>
        </a:spcBef>
        <a:spcAft>
          <a:spcPct val="0"/>
        </a:spcAft>
        <a:defRPr b="1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0000"/>
        </a:lnSpc>
        <a:spcBef>
          <a:spcPct val="0"/>
        </a:spcBef>
        <a:spcAft>
          <a:spcPct val="0"/>
        </a:spcAft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9" name="Rectangle 9"/>
          <p:cNvSpPr>
            <a:spLocks noChangeArrowheads="1"/>
          </p:cNvSpPr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5" y="4652966"/>
            <a:ext cx="287866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0B450B5E-D66F-453A-B421-13AE48B56D96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45457" name="Picture 17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1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749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5" y="4652966"/>
            <a:ext cx="2878667" cy="136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6D6DAD1E-87E8-4EDA-B651-EA4F11526A4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47501" name="Picture 13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851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4851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24569" y="4652966"/>
            <a:ext cx="427143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C6F4DA5-1E43-434D-94C4-4A717E6271A8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48527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2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gray">
          <a:xfrm>
            <a:off x="0" y="1233488"/>
            <a:ext cx="12192000" cy="4787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954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78369" y="404816"/>
            <a:ext cx="1056216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4954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24569" y="4652966"/>
            <a:ext cx="4271433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6669088"/>
            <a:ext cx="91228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2286" y="6381753"/>
            <a:ext cx="8928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fr-FR"/>
              <a:t>Olsztyn EfW PPP - June 27th, 2018 - CONFIDENTIAL</a:t>
            </a:r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6381753"/>
            <a:ext cx="9122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97E488DF-9F3E-4385-B2B1-D1686400A24E}" type="slidenum">
              <a:rPr lang="en-GB" altLang="fr-FR"/>
              <a:pPr/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49551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6135691"/>
            <a:ext cx="1919816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fontAlgn="base">
        <a:lnSpc>
          <a:spcPct val="115000"/>
        </a:lnSpc>
        <a:spcBef>
          <a:spcPct val="0"/>
        </a:spcBef>
        <a:spcAft>
          <a:spcPct val="0"/>
        </a:spcAft>
        <a:defRPr sz="1000" kern="1200">
          <a:solidFill>
            <a:schemeClr val="bg1"/>
          </a:solidFill>
          <a:latin typeface="+mn-lt"/>
          <a:ea typeface="+mn-ea"/>
          <a:cs typeface="+mn-cs"/>
        </a:defRPr>
      </a:lvl2pPr>
      <a:lvl3pPr marL="215900" indent="-21590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215900" indent="-196850" algn="l" defTabSz="1258888" rtl="0" fontAlgn="base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4318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18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DCAE2BCF-70DC-44C1-9AD0-AAC063E4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2" y="763970"/>
            <a:ext cx="5758889" cy="506206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E79FD74-894D-4564-8BB6-4DA15BD25C9A}"/>
              </a:ext>
            </a:extLst>
          </p:cNvPr>
          <p:cNvSpPr txBox="1"/>
          <p:nvPr/>
        </p:nvSpPr>
        <p:spPr>
          <a:xfrm>
            <a:off x="5498081" y="4186366"/>
            <a:ext cx="629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prstClr val="white"/>
                </a:solidFill>
                <a:latin typeface="Arial Black" panose="020B0A04020102020204" pitchFamily="34" charset="0"/>
                <a:cs typeface="DINPro-Black" panose="020B0A04020101010102" pitchFamily="34" charset="0"/>
              </a:rPr>
              <a:t>ROZWIĄZANIE MODELOWE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DINPro-Black" panose="020B0A04020101010102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8088ACA-D4EB-4572-A816-A25D2037EDB3}"/>
              </a:ext>
            </a:extLst>
          </p:cNvPr>
          <p:cNvCxnSpPr>
            <a:cxnSpLocks/>
          </p:cNvCxnSpPr>
          <p:nvPr/>
        </p:nvCxnSpPr>
        <p:spPr>
          <a:xfrm>
            <a:off x="7350034" y="4186366"/>
            <a:ext cx="43543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2719139-8CDD-476D-A87A-A781CE204583}"/>
              </a:ext>
            </a:extLst>
          </p:cNvPr>
          <p:cNvSpPr txBox="1"/>
          <p:nvPr/>
        </p:nvSpPr>
        <p:spPr>
          <a:xfrm>
            <a:off x="6997678" y="2662871"/>
            <a:ext cx="4706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AADC14"/>
                </a:solidFill>
                <a:latin typeface="Arial Black" panose="020B0A04020102020204" pitchFamily="34" charset="0"/>
                <a:cs typeface="DINPro-Black" panose="020B0A04020101010102" pitchFamily="34" charset="0"/>
              </a:rPr>
              <a:t>Termiczne przekształcanie frakcji resztkowej zmieszanych odpadów komunalnych jako element GOZ 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AADC14"/>
                </a:solidFill>
                <a:latin typeface="Arial Black" panose="020B0A04020102020204" pitchFamily="34" charset="0"/>
                <a:cs typeface="DINPro-Black" panose="020B0A04020101010102" pitchFamily="34" charset="0"/>
              </a:rPr>
              <a:t>na przykładzie Aglomeracji Poznańskiej</a:t>
            </a:r>
          </a:p>
        </p:txBody>
      </p:sp>
      <p:pic>
        <p:nvPicPr>
          <p:cNvPr id="20" name="Obraz 19" descr="Obraz zawierający rysunek, jasne&#10;&#10;Opis wygenerowany automatycznie">
            <a:extLst>
              <a:ext uri="{FF2B5EF4-FFF2-40B4-BE49-F238E27FC236}">
                <a16:creationId xmlns:a16="http://schemas.microsoft.com/office/drawing/2014/main" id="{AE966976-6D37-4729-B354-C61C261EF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12" y="5695406"/>
            <a:ext cx="2033810" cy="647183"/>
          </a:xfrm>
          <a:prstGeom prst="rect">
            <a:avLst/>
          </a:prstGeom>
        </p:spPr>
      </p:pic>
      <p:pic>
        <p:nvPicPr>
          <p:cNvPr id="9" name="Grafika 8" descr="Fabryka">
            <a:extLst>
              <a:ext uri="{FF2B5EF4-FFF2-40B4-BE49-F238E27FC236}">
                <a16:creationId xmlns:a16="http://schemas.microsoft.com/office/drawing/2014/main" id="{60F4E3F9-8193-4D90-9649-C763F51D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592" y="2542902"/>
            <a:ext cx="958893" cy="9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ITPOK – dane eksploatacyjne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4E2115-C0ED-4A51-BECC-4A82940A5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38135" r="27897" b="36532"/>
          <a:stretch/>
        </p:blipFill>
        <p:spPr>
          <a:xfrm>
            <a:off x="6984990" y="1119174"/>
            <a:ext cx="1347295" cy="7961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C7381BB-7583-40F3-BC68-2FB7E9618F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26868" r="13466" b="18979"/>
          <a:stretch/>
        </p:blipFill>
        <p:spPr>
          <a:xfrm>
            <a:off x="8449204" y="1090414"/>
            <a:ext cx="1281523" cy="8218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62D39A7-E5B7-4F8A-A0A8-A8A366D244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14284" r="26007" b="53282"/>
          <a:stretch/>
        </p:blipFill>
        <p:spPr>
          <a:xfrm>
            <a:off x="10000840" y="1061285"/>
            <a:ext cx="1281523" cy="880077"/>
          </a:xfrm>
          <a:prstGeom prst="rect">
            <a:avLst/>
          </a:prstGeom>
        </p:spPr>
      </p:pic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5B57D9F0-1DB5-4983-A620-E8F2B451C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85931"/>
              </p:ext>
            </p:extLst>
          </p:nvPr>
        </p:nvGraphicFramePr>
        <p:xfrm>
          <a:off x="1287463" y="2162175"/>
          <a:ext cx="999490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8" imgW="9372419" imgH="3438288" progId="Excel.Sheet.12">
                  <p:embed/>
                </p:oleObj>
              </mc:Choice>
              <mc:Fallback>
                <p:oleObj name="Worksheet" r:id="rId8" imgW="9372419" imgH="3438288" progId="Excel.Sheet.12">
                  <p:embed/>
                  <p:pic>
                    <p:nvPicPr>
                      <p:cNvPr id="11" name="Obiekt 10">
                        <a:extLst>
                          <a:ext uri="{FF2B5EF4-FFF2-40B4-BE49-F238E27FC236}">
                            <a16:creationId xmlns:a16="http://schemas.microsoft.com/office/drawing/2014/main" id="{5B57D9F0-1DB5-4983-A620-E8F2B451C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2162175"/>
                        <a:ext cx="9994900" cy="372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42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ITPOK – dane eksploatacyjne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4E2115-C0ED-4A51-BECC-4A82940A5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38135" r="27897" b="36532"/>
          <a:stretch/>
        </p:blipFill>
        <p:spPr>
          <a:xfrm>
            <a:off x="6984990" y="1119174"/>
            <a:ext cx="1347295" cy="7961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C7381BB-7583-40F3-BC68-2FB7E9618F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26868" r="13466" b="18979"/>
          <a:stretch/>
        </p:blipFill>
        <p:spPr>
          <a:xfrm>
            <a:off x="8449204" y="1090414"/>
            <a:ext cx="1281523" cy="8218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62D39A7-E5B7-4F8A-A0A8-A8A366D244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14284" r="26007" b="53282"/>
          <a:stretch/>
        </p:blipFill>
        <p:spPr>
          <a:xfrm>
            <a:off x="10000840" y="1061285"/>
            <a:ext cx="1281523" cy="880077"/>
          </a:xfrm>
          <a:prstGeom prst="rect">
            <a:avLst/>
          </a:prstGeom>
        </p:spPr>
      </p:pic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74918CF2-849A-46F8-90B4-7056EED73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805" y="1965473"/>
          <a:ext cx="9994900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8" imgW="9372419" imgH="4000275" progId="Excel.Sheet.12">
                  <p:embed/>
                </p:oleObj>
              </mc:Choice>
              <mc:Fallback>
                <p:oleObj name="Worksheet" r:id="rId8" imgW="9372419" imgH="4000275" progId="Excel.Sheet.12">
                  <p:embed/>
                  <p:pic>
                    <p:nvPicPr>
                      <p:cNvPr id="12" name="Obiekt 11">
                        <a:extLst>
                          <a:ext uri="{FF2B5EF4-FFF2-40B4-BE49-F238E27FC236}">
                            <a16:creationId xmlns:a16="http://schemas.microsoft.com/office/drawing/2014/main" id="{74918CF2-849A-46F8-90B4-7056EED73F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3805" y="1965473"/>
                        <a:ext cx="9994900" cy="433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62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2781A53-EBCA-41D1-8B2D-C46CB56F5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2" y="5891648"/>
            <a:ext cx="1837693" cy="5847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1399CC-7B01-4E59-B8C7-2FE64BB33FA1}"/>
              </a:ext>
            </a:extLst>
          </p:cNvPr>
          <p:cNvSpPr txBox="1"/>
          <p:nvPr/>
        </p:nvSpPr>
        <p:spPr>
          <a:xfrm>
            <a:off x="5425441" y="3975699"/>
            <a:ext cx="620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Kluczowe Założenia dla projektu ITPO w formule PPP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CondBold" panose="020B0806020101010102" pitchFamily="34" charset="-18"/>
                <a:ea typeface="+mn-ea"/>
                <a:cs typeface="DINPro-CondBold" panose="020B0806020101010102" pitchFamily="34" charset="-18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CondBold" panose="020B0806020101010102" pitchFamily="34" charset="-18"/>
              <a:ea typeface="+mn-ea"/>
              <a:cs typeface="DINPro-CondBold" panose="020B0806020101010102" pitchFamily="34" charset="-1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C4F8A8-33B5-4777-A032-F7C6639A8DE0}"/>
              </a:ext>
            </a:extLst>
          </p:cNvPr>
          <p:cNvCxnSpPr>
            <a:cxnSpLocks/>
            <a:stCxn id="15" idx="1"/>
            <a:endCxn id="15" idx="3"/>
          </p:cNvCxnSpPr>
          <p:nvPr/>
        </p:nvCxnSpPr>
        <p:spPr>
          <a:xfrm>
            <a:off x="5425441" y="4329642"/>
            <a:ext cx="62005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a 5" descr="Lista kontrolna (od prawej do lewej)">
            <a:extLst>
              <a:ext uri="{FF2B5EF4-FFF2-40B4-BE49-F238E27FC236}">
                <a16:creationId xmlns:a16="http://schemas.microsoft.com/office/drawing/2014/main" id="{5F5DAD97-9852-4EF1-AAF9-2AC315937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227" y="1447799"/>
            <a:ext cx="3788229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1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Kluczowe założenia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95F0D1E-2E4B-4014-A99C-9C190FDF0D14}"/>
              </a:ext>
            </a:extLst>
          </p:cNvPr>
          <p:cNvSpPr txBox="1"/>
          <p:nvPr/>
        </p:nvSpPr>
        <p:spPr>
          <a:xfrm>
            <a:off x="431798" y="1022030"/>
            <a:ext cx="11328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EfW w formule DBFO (Design, </a:t>
            </a:r>
            <a:r>
              <a:rPr lang="pl-PL" sz="2200" b="1" kern="0" dirty="0" err="1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Finance, </a:t>
            </a:r>
            <a:r>
              <a:rPr lang="pl-PL" sz="2200" b="1" kern="0" dirty="0" err="1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200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gdzie Partner Prywatny jest odpowiedzialny za kompleksową realizację Projektu na rzecz Partnera Publicznego. 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Wynagrodzenie Partnera Prywatnego dopiero po rozpoczęciu eksploatacji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pl-PL" sz="2200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PPP </a:t>
            </a:r>
            <a:r>
              <a:rPr lang="pl-PL" sz="22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jedyna formuła prawna pozwalająca na realizacje kompleksowo wyżej 	wymienionych zadań w sposób 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długoterminowy: 20 - 25 lat </a:t>
            </a:r>
            <a:r>
              <a:rPr lang="pl-PL" sz="22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(ustawa z 19/12/2008, 	Dz. U. 2019.0.1445). 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Podział praw i obowiązków – </a:t>
            </a:r>
            <a:r>
              <a:rPr lang="pl-PL" sz="22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pomiędzy Partnerem Publicznym 	i Prywatnym 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określa Umowa o PPP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l-PL" sz="2200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„Bankowalność” Projektu – </a:t>
            </a:r>
            <a:r>
              <a:rPr lang="pl-PL" sz="22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kluczowe elementy zapewniające możliwość uzyskania 	finansowania bankowego przez Partnera Prywatnego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l-PL" sz="2200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	Tryb postępowania PZP poprzez dialog konkurencyjny (art. 60 PZP) - jako 	sposób sprawdzenia, że założenia Projektu spełniają oczekiwania zarówno 	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Partnera Publicznego jak i 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potencjalnych inwestorów</a:t>
            </a:r>
            <a:endParaRPr lang="en-US" sz="2200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7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Model biznesowy - DBFO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D6490E9-D221-4A13-A621-C152C3E60059}"/>
              </a:ext>
            </a:extLst>
          </p:cNvPr>
          <p:cNvSpPr txBox="1"/>
          <p:nvPr/>
        </p:nvSpPr>
        <p:spPr>
          <a:xfrm>
            <a:off x="404948" y="1246822"/>
            <a:ext cx="10947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EfW w formule DBFO (Design, </a:t>
            </a:r>
            <a:r>
              <a:rPr lang="pl-PL" sz="2200" b="1" kern="0" dirty="0" err="1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Finance, </a:t>
            </a:r>
            <a:r>
              <a:rPr lang="pl-PL" sz="2200" b="1" kern="0" dirty="0" err="1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pl-PL" sz="2200" b="1" kern="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pl-PL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</a:t>
            </a: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Partner Prywatny jest odpowiedzialny za zaprojektowanie instalacji w oparciu o ogólne wytyczne od Partnera Publicznego m.in. sprawdzona technologia (rusztowa), wydajność oraz warunki wynikające z lokalizacji</a:t>
            </a:r>
          </a:p>
          <a:p>
            <a:pPr marL="742950" lvl="2" indent="-285750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Projekcie DBFO Zamawiający nie powinien narzucać zbyt szczegółowych rozwiązań technicznych, gdyż Partner Prywatny musi mieć możliwość dobrania optymalnych według niego rozwiązań m.in. technicznych, technologicznych, konstrukcyjno-budowlanych – gdzie musi zagwarantować długoterminowy efekt techniczny i ekonomiczny eksploatacji </a:t>
            </a:r>
          </a:p>
          <a:p>
            <a:pPr marL="357188" lvl="2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2000" b="1" dirty="0" err="1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Build</a:t>
            </a: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Wybór podwykonawców (dostawca technologii i robot budowlanych) przez Partnera Prywatnego – brak konieczności stosowania procedur PZP </a:t>
            </a:r>
          </a:p>
          <a:p>
            <a:pPr marL="814388" lvl="3" indent="-357188" algn="just">
              <a:spcBef>
                <a:spcPts val="600"/>
              </a:spcBef>
              <a:spcAft>
                <a:spcPts val="6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Wynagrodzenie wykonawców (roboty budowlane i technologia) jest zapewnione przez Partnera Prywatnego, który jako Inwestor wykonuje także obowiązki nadzoru inwestorskiego (nie ma Inżyniera Kontraktu powołanego przez Partnera Publicznego w rozumieniu FIDIC)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7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Model biznesowy - DBFO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757401B-23FD-46A4-B9B6-88414C782B31}"/>
              </a:ext>
            </a:extLst>
          </p:cNvPr>
          <p:cNvSpPr txBox="1"/>
          <p:nvPr/>
        </p:nvSpPr>
        <p:spPr>
          <a:xfrm>
            <a:off x="457200" y="1235759"/>
            <a:ext cx="11184340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Finance</a:t>
            </a: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Partner Prywatny jest odpowiedzialny za zabezpieczenie sfinansowania całości Inwestycji zarówno ze środków własnych (finansowanie kapitałowe) oraz kredytów bankowych (finansowanie dłużne)</a:t>
            </a:r>
          </a:p>
          <a:p>
            <a:pPr marL="742950" lvl="2" indent="-285750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etapie złożenia wiążącej oferty Partner Prywatny powinien udowodnić bezwarunkowo zabezpieczenie całego finansowania (kapitał i dług)</a:t>
            </a:r>
          </a:p>
          <a:p>
            <a:pPr marL="446088" lvl="2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2000" b="1" dirty="0" err="1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Operate</a:t>
            </a: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Partner Prywatny jest odpowiedzialny długoterminową eksploatację i utrzymanie instalacji:</a:t>
            </a:r>
          </a:p>
          <a:p>
            <a:pPr marL="903288" lvl="3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Pokrywa wszelkie koszty eksploatacji</a:t>
            </a:r>
          </a:p>
          <a:p>
            <a:pPr marL="903288" lvl="3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Musi zagwarantować poziom wydajności, dyspozycyjności i efektywności energetycznej pod rygorem potrąceń umownych</a:t>
            </a:r>
          </a:p>
          <a:p>
            <a:pPr marL="903288" lvl="3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Musi zwrócić Instalację Partnerowi Publicznemu po zakończeniu obowiązywania umowy w dobrym stanie technicznym</a:t>
            </a:r>
          </a:p>
          <a:p>
            <a:pPr marL="903288" lvl="3" indent="-357188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Prawo do wynagrodzenia Partner Prywatny nabywa od momentu rozpoczęcia eksploatacji </a:t>
            </a:r>
          </a:p>
          <a:p>
            <a:pPr marL="457200" lvl="2" algn="just"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defRPr/>
            </a:pPr>
            <a:endParaRPr lang="en-US" sz="2200" b="1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6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0" y="1"/>
            <a:ext cx="12192001" cy="794700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75615"/>
            <a:ext cx="109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altLang="fr-FR" sz="2000" dirty="0">
                <a:solidFill>
                  <a:schemeClr val="bg1"/>
                </a:solidFill>
                <a:latin typeface="Arial Black"/>
              </a:rPr>
              <a:t>Model biznesowy: Formuła PPP (DBFO)</a:t>
            </a:r>
          </a:p>
          <a:p>
            <a:pPr>
              <a:lnSpc>
                <a:spcPct val="100000"/>
              </a:lnSpc>
            </a:pPr>
            <a:r>
              <a:rPr lang="pl-PL" altLang="fr-FR" sz="2000" dirty="0">
                <a:solidFill>
                  <a:schemeClr val="bg1"/>
                </a:solidFill>
                <a:latin typeface="Arial Black"/>
              </a:rPr>
              <a:t>Główne zasady podziału praw i obowiązków  </a:t>
            </a:r>
          </a:p>
          <a:p>
            <a:endParaRPr lang="pl-PL" sz="2000" dirty="0">
              <a:solidFill>
                <a:schemeClr val="bg1"/>
              </a:solidFill>
              <a:latin typeface="Arial Black"/>
              <a:cs typeface="DINPro-Black" panose="020B0A04020101010102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E33B57B-3F99-4760-B1D9-A16D41871DB7}"/>
              </a:ext>
            </a:extLst>
          </p:cNvPr>
          <p:cNvSpPr txBox="1"/>
          <p:nvPr/>
        </p:nvSpPr>
        <p:spPr>
          <a:xfrm>
            <a:off x="153824" y="1028293"/>
            <a:ext cx="1190429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Typowy zakres odpowiedzialności przypisany Partnerowi Prywatnemu</a:t>
            </a:r>
            <a:r>
              <a:rPr lang="en-US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Zaprojektowanie instalacji</a:t>
            </a:r>
            <a:endParaRPr lang="en-US" altLang="fr-FR" sz="1600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 lvl="1" indent="-361950" algn="just"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i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[Uzyskanie Decyzji Środowiskowej i Pozwolenia na Budowę]*</a:t>
            </a:r>
            <a:endParaRPr lang="pl-PL" altLang="fr-FR" sz="1600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 lvl="1" indent="-361950" algn="just"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realizacji budowy od momentu uzyskania niezbędnych decyzji administracyjnych</a:t>
            </a:r>
          </a:p>
          <a:p>
            <a:pPr marL="828000" lvl="1" indent="-361950" algn="just"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przedsięwzięcia – kapitałowe i dłużne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Dyspozycyjność instalacji 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 7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godz./rok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Wydajność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zdolność do przyjęcia i termicznego przekształcenia odpadów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Efektywność energetyczna 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ciepło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w kogeneracji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zarządzania, eksploatacji i utrzymania w okresie eksploatacji</a:t>
            </a:r>
            <a:endParaRPr lang="en-US" altLang="fr-FR" sz="1600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spcAft>
                <a:spcPts val="90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Typowy zakres odpowiedzialności przypisany Podmiotowi Publicznemu</a:t>
            </a:r>
            <a:r>
              <a:rPr lang="en-US" altLang="fr-FR" sz="2000" b="1" dirty="0">
                <a:solidFill>
                  <a:srgbClr val="030F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</a:t>
            </a:r>
            <a:r>
              <a:rPr lang="pl-PL" altLang="fr-FR" sz="1600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lokalizacji 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(prawo dysponowania gruntem) dla projektu – jako wkład własny Partnera Publicznego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przyłączenia mediów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odpadów</a:t>
            </a:r>
            <a:r>
              <a:rPr lang="en-US" altLang="fr-FR" sz="1600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wolumen / kaloryczność</a:t>
            </a:r>
            <a:r>
              <a:rPr lang="en-US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altLang="fr-FR" sz="1600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Wolumen i profil odbioru ciepła</a:t>
            </a: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</a:rPr>
              <a:t>Ceny energii (brak długoterminowych kontraktów sprzedaży energii, ceny ciepła regulowane)</a:t>
            </a:r>
            <a:endParaRPr lang="pl-PL" altLang="fr-FR" sz="1600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 lvl="1" indent="-361950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Font typeface="Arial" panose="020B0604020202020204" pitchFamily="34" charset="0"/>
              <a:buChar char="•"/>
              <a:defRPr/>
            </a:pPr>
            <a:r>
              <a:rPr lang="pl-PL" altLang="fr-FR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prawa, siła wyższa</a:t>
            </a:r>
          </a:p>
          <a:p>
            <a:pPr marL="466050" lvl="1" algn="just"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defRPr/>
            </a:pPr>
            <a:endParaRPr lang="en-US" altLang="fr-FR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400" i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- posiadanie jednej lub obu z tych decyzji przez podmiot publiczny na etapie ogłoszenia zamówienia pozwala na przeprowadzenie procedury bardziej sprawnie i ogranicza ryzyko wydłużenia okresu realizacji ze względy na zwłokę administracyjną </a:t>
            </a:r>
            <a:r>
              <a:rPr lang="pl-PL" sz="1400" i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wówczas stanowi ryzyko podmiotu publicznego</a:t>
            </a:r>
            <a:endParaRPr lang="en-US" sz="1400" i="1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6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Lokalizacja - założenia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6C55CD9-C670-4BC5-AB88-3C130BE22662}"/>
              </a:ext>
            </a:extLst>
          </p:cNvPr>
          <p:cNvSpPr txBox="1"/>
          <p:nvPr/>
        </p:nvSpPr>
        <p:spPr>
          <a:xfrm>
            <a:off x="1009650" y="1333843"/>
            <a:ext cx="9745579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Teren inwestycji – </a:t>
            </a:r>
            <a:r>
              <a:rPr lang="pl-PL" sz="20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wkład własny Partnera Publicznego </a:t>
            </a: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Umowy o PPP (konieczne prawo do wyłącznego dysponowania terenem) 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Powierzchnia działki (</a:t>
            </a:r>
            <a:r>
              <a:rPr lang="pl-PL" sz="20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min. 3 - 4 ha</a:t>
            </a: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Przeznaczenie terenu i zgodność z MPZP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Dostępność komunikacyjna – odpowiednia komunikacja drogowa dla ciężkiego transportu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b="1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Możliwość dostarczenia ciepła </a:t>
            </a: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systemu ciepłowniczego 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Dostępność mediów - woda, gaz, energia elektryczna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pl-PL" sz="2000" kern="0" dirty="0">
                <a:solidFill>
                  <a:srgbClr val="030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Fakultatywnie: wstępna Decyzja Środowiskowa </a:t>
            </a:r>
          </a:p>
        </p:txBody>
      </p:sp>
    </p:spTree>
    <p:extLst>
      <p:ext uri="{BB962C8B-B14F-4D97-AF65-F5344CB8AC3E}">
        <p14:creationId xmlns:p14="http://schemas.microsoft.com/office/powerpoint/2010/main" val="45171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5" y="125902"/>
            <a:ext cx="10282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fr-FR" sz="2000" dirty="0">
                <a:solidFill>
                  <a:schemeClr val="bg1"/>
                </a:solidFill>
                <a:latin typeface="Arial Black"/>
              </a:rPr>
              <a:t>Odpady: gwarancja strumienia jako obowiązek Podmiotu Publicznego</a:t>
            </a:r>
          </a:p>
          <a:p>
            <a:endParaRPr lang="pl-PL" sz="2000" dirty="0">
              <a:solidFill>
                <a:schemeClr val="bg1"/>
              </a:solidFill>
              <a:latin typeface="Arial Black"/>
              <a:cs typeface="DINPro-Black" panose="020B0A04020101010102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7D3E067-5585-4775-8F1D-B6882B9062A1}"/>
              </a:ext>
            </a:extLst>
          </p:cNvPr>
          <p:cNvSpPr txBox="1"/>
          <p:nvPr/>
        </p:nvSpPr>
        <p:spPr>
          <a:xfrm>
            <a:off x="457198" y="1038782"/>
            <a:ext cx="114139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Publiczny jest zobowiązany do dostarczenia odpowiedniej ilości i jakości odpadów (wartość opałowa) na cały okres trwania projektu*</a:t>
            </a:r>
          </a:p>
          <a:p>
            <a:endParaRPr lang="pl-PL" b="1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Odpady</a:t>
            </a:r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zgodnie z nowymi przepisami (Ustawa </a:t>
            </a:r>
            <a:r>
              <a:rPr lang="pl-PL" dirty="0" err="1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UCiPG</a:t>
            </a:r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oraz wdrażaniem rosnących poziomów recyklingu projekt powinien docelowo przewidywać instalację termicznego przekształcania odpadów komunalnych lub pochodzących z ich przetworzenia  („</a:t>
            </a:r>
            <a:r>
              <a:rPr lang="pl-PL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ITPOK</a:t>
            </a:r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na następujące paliwo:</a:t>
            </a:r>
          </a:p>
          <a:p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46100" lvl="0" indent="-285750">
              <a:buClr>
                <a:srgbClr val="AADC14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frakcja resztkowa odpadów komunalnych zbieranych selektywnie tj. „czarny pojemnik” </a:t>
            </a:r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bezpośrednio ze zbiórki do ITPOK (z  pominięciem dzisiejszych instalacji komunalnych MBP)</a:t>
            </a:r>
          </a:p>
          <a:p>
            <a:pPr marL="285750" indent="-285750">
              <a:buClr>
                <a:srgbClr val="AADC14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indent="-285750">
              <a:buClr>
                <a:srgbClr val="AADC14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odpady z doczyszczania frakcji surowcowych ze zbiórki selektywnej</a:t>
            </a:r>
            <a:r>
              <a:rPr lang="pl-PL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(za pośrednictwem instalacji MBP lub sortowni)</a:t>
            </a:r>
          </a:p>
          <a:p>
            <a:endParaRPr lang="pl-PL" sz="1600" i="1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MBP powinny służyć jako centra doczyszczania frakcji surowcowych dla recyklingu. Konieczna będzie ich modernizacja dla pełnienia nowej roli w systemie. W związku z tym, że nie da się w sposób rentowny odzyskać surowców z frakcji resztkowej nie ma sensu jej przekazywać do MBP. </a:t>
            </a:r>
            <a:r>
              <a:rPr lang="pl-PL" sz="1600" u="sng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Pośrednictwo Instalacji MBP w przypadku frakcji resztkowej odpadów komunalnych jest wyłącznie tworzeniem zbędnych kosztów. </a:t>
            </a:r>
          </a:p>
          <a:p>
            <a:pPr algn="just"/>
            <a:endParaRPr lang="pl-PL" sz="1600" i="1" u="sng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600" i="1" u="sng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i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Instalacja wymiarowana jest w taki sposób, aby w pełni zagwarantować potrzeby Podmiotu Publicznego. Dopuszcza się, aby w celu zapewnienia ekonomii projektu skali część strumienia została zapewniona przez Partnera Prywatnego</a:t>
            </a:r>
            <a:r>
              <a:rPr lang="pl-PL" sz="1200" i="1" dirty="0">
                <a:solidFill>
                  <a:srgbClr val="030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i="1" dirty="0">
              <a:solidFill>
                <a:srgbClr val="030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0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2781A53-EBCA-41D1-8B2D-C46CB56F5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2" y="5891648"/>
            <a:ext cx="1837693" cy="5847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1399CC-7B01-4E59-B8C7-2FE64BB33FA1}"/>
              </a:ext>
            </a:extLst>
          </p:cNvPr>
          <p:cNvSpPr txBox="1"/>
          <p:nvPr/>
        </p:nvSpPr>
        <p:spPr>
          <a:xfrm>
            <a:off x="4955177" y="3975699"/>
            <a:ext cx="66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Wnioski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CondBold" panose="020B0806020101010102" pitchFamily="34" charset="-18"/>
                <a:ea typeface="+mn-ea"/>
                <a:cs typeface="DINPro-CondBold" panose="020B0806020101010102" pitchFamily="34" charset="-18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CondBold" panose="020B0806020101010102" pitchFamily="34" charset="-18"/>
              <a:ea typeface="+mn-ea"/>
              <a:cs typeface="DINPro-CondBold" panose="020B0806020101010102" pitchFamily="34" charset="-1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C4F8A8-33B5-4777-A032-F7C6639A8DE0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10550769" y="4329642"/>
            <a:ext cx="107517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 descr="Fabryka">
            <a:extLst>
              <a:ext uri="{FF2B5EF4-FFF2-40B4-BE49-F238E27FC236}">
                <a16:creationId xmlns:a16="http://schemas.microsoft.com/office/drawing/2014/main" id="{A22CAF08-EFC9-4052-8775-ECFC536D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40" y="1584816"/>
            <a:ext cx="3500847" cy="35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3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2781A53-EBCA-41D1-8B2D-C46CB56F5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2" y="5891648"/>
            <a:ext cx="1837693" cy="5847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1399CC-7B01-4E59-B8C7-2FE64BB33FA1}"/>
              </a:ext>
            </a:extLst>
          </p:cNvPr>
          <p:cNvSpPr txBox="1"/>
          <p:nvPr/>
        </p:nvSpPr>
        <p:spPr>
          <a:xfrm>
            <a:off x="5760359" y="3975699"/>
            <a:ext cx="5865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Nowe otoczenie prawne dla  gospodarki odpadami, </a:t>
            </a:r>
            <a:b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</a:b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w tym termicznego przekształcania odpadów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CondBold" panose="020B0806020101010102" pitchFamily="34" charset="-18"/>
                <a:ea typeface="+mn-ea"/>
                <a:cs typeface="DINPro-CondBold" panose="020B0806020101010102" pitchFamily="34" charset="-18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CondBold" panose="020B0806020101010102" pitchFamily="34" charset="-18"/>
              <a:ea typeface="+mn-ea"/>
              <a:cs typeface="DINPro-CondBold" panose="020B0806020101010102" pitchFamily="34" charset="-1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C4F8A8-33B5-4777-A032-F7C6639A8DE0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5864863" y="4637419"/>
            <a:ext cx="57610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7A7E1DD-2116-42CF-BDAB-4AF0AE305D4E}"/>
              </a:ext>
            </a:extLst>
          </p:cNvPr>
          <p:cNvSpPr txBox="1"/>
          <p:nvPr/>
        </p:nvSpPr>
        <p:spPr>
          <a:xfrm>
            <a:off x="1402080" y="720813"/>
            <a:ext cx="17765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0" dirty="0">
                <a:solidFill>
                  <a:srgbClr val="ABDE14"/>
                </a:solidFill>
                <a:latin typeface="Arial Black" panose="020B0A04020102020204" pitchFamily="34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136164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Kryteria dla nowych projektów ITPOK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66C696DE-07C5-4E0E-9B05-7573493FBD95}"/>
              </a:ext>
            </a:extLst>
          </p:cNvPr>
          <p:cNvSpPr/>
          <p:nvPr/>
        </p:nvSpPr>
        <p:spPr>
          <a:xfrm>
            <a:off x="499503" y="1158008"/>
            <a:ext cx="11952471" cy="55740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 defTabSz="1258888">
              <a:lnSpc>
                <a:spcPct val="120000"/>
              </a:lnSpc>
              <a:spcBef>
                <a:spcPct val="50000"/>
              </a:spcBef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Kluczowe czynniki sukcesu przyszłych Projektów ITPOK według SUEZ: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Skala Projektu: ekonomia skali – większe są tańsze dla samorządu :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Związki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celowe gmin lub aglomeracje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jako „Klient”;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W Polsce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brak instalacji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w Warszawie, Łodzi, Wrocławiu, na Śląsku;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W UE od lat buduje się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projekty &gt; 200 000 ton/rok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Model biznesowy: PPP jako sprawdzona struktura projektu :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Długoterminowe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bezpieczeństwo eksploatacji i pewność cen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nawet na 30 lat;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Wsparcie rządu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w przygotowaniu projektów;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Wysoka efektywność energetyczna - praca „w podstawie” systemu ciepłowniczego :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Korzystny wpływ na jakość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powietrza – zastąpienie wysłużonych źródeł węglowych;</a:t>
            </a:r>
          </a:p>
          <a:p>
            <a:pPr marL="1200150" lvl="2" indent="-285750" algn="just" defTabSz="1258888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Brak uzależnienia od systemu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handlu emisjami CO</a:t>
            </a:r>
            <a:r>
              <a:rPr lang="pl-PL" b="1" baseline="-25000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;  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49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918265" y="637555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843B7A0A-6508-40A7-ADBF-BD77F42F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95" y="971593"/>
            <a:ext cx="9174162" cy="530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scegiels\Desktop\2015.09.26. ITPOK (535).JPG">
            <a:extLst>
              <a:ext uri="{FF2B5EF4-FFF2-40B4-BE49-F238E27FC236}">
                <a16:creationId xmlns:a16="http://schemas.microsoft.com/office/drawing/2014/main" id="{DD999EEE-3A7E-4D00-8EF4-4572ECAE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28" y="971593"/>
            <a:ext cx="9407229" cy="530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D84ABA3-6D5B-459A-9215-9D6E21D5D0DF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D7C0D4D-BA67-4B52-899D-DFA486A3384A}"/>
              </a:ext>
            </a:extLst>
          </p:cNvPr>
          <p:cNvSpPr/>
          <p:nvPr/>
        </p:nvSpPr>
        <p:spPr>
          <a:xfrm>
            <a:off x="105786" y="125902"/>
            <a:ext cx="9174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ITPOK – od wyobrażenia do rzeczywistości</a:t>
            </a:r>
          </a:p>
          <a:p>
            <a:endParaRPr lang="pl-PL" sz="2000" dirty="0">
              <a:solidFill>
                <a:schemeClr val="bg1"/>
              </a:solidFill>
              <a:latin typeface="Arial Black"/>
              <a:cs typeface="DINPro-Black" panose="020B0A04020101010102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3F3FD96-8824-40F1-8638-8F5D303D5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ACD0B03-D3C8-4C71-AED5-264B2435BC01}"/>
              </a:ext>
            </a:extLst>
          </p:cNvPr>
          <p:cNvSpPr txBox="1"/>
          <p:nvPr/>
        </p:nvSpPr>
        <p:spPr>
          <a:xfrm>
            <a:off x="8521435" y="4647414"/>
            <a:ext cx="3055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DINPro-CondLight" panose="020B0506020101010102" pitchFamily="34" charset="-18"/>
              </a:rPr>
              <a:t>SUEZ POLSKA SP. Z O.O.</a:t>
            </a:r>
            <a:b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DINPro-CondLight" panose="020B0506020101010102" pitchFamily="34" charset="-18"/>
              </a:rPr>
            </a:b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DINPro-CondLight" panose="020B0506020101010102" pitchFamily="34" charset="-18"/>
              </a:rPr>
              <a:t>ZAWODZIE 5, </a:t>
            </a:r>
            <a:r>
              <a:rPr kumimoji="0" lang="pl-PL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DINPro-CondLight" panose="020B0506020101010102" pitchFamily="34" charset="-18"/>
              </a:rPr>
              <a:t>02-981 WARSZAWA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DINPro-CondLight" panose="020B0506020101010102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DINPro-CondLight" panose="020B0506020101010102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DINPro-CondLight" panose="020B0506020101010102" pitchFamily="34" charset="-18"/>
              </a:rPr>
              <a:t>WWW.SUEZ.PL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6B654D-B74C-4FDC-9458-1E41A22F6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/>
          <a:stretch/>
        </p:blipFill>
        <p:spPr>
          <a:xfrm>
            <a:off x="9609826" y="3748388"/>
            <a:ext cx="2080182" cy="71167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C3ABEA8-57B5-4120-9CCC-900D4563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247" y="5666328"/>
            <a:ext cx="2080182" cy="644800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2098FB3-4A71-4EE6-8D8A-2ADD70C0F130}"/>
              </a:ext>
            </a:extLst>
          </p:cNvPr>
          <p:cNvCxnSpPr>
            <a:cxnSpLocks/>
          </p:cNvCxnSpPr>
          <p:nvPr/>
        </p:nvCxnSpPr>
        <p:spPr>
          <a:xfrm>
            <a:off x="8987246" y="4460757"/>
            <a:ext cx="252299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B6FB680-659B-4574-86CF-F1AC1BBD4CC2}"/>
              </a:ext>
            </a:extLst>
          </p:cNvPr>
          <p:cNvSpPr txBox="1"/>
          <p:nvPr/>
        </p:nvSpPr>
        <p:spPr>
          <a:xfrm>
            <a:off x="801188" y="959727"/>
            <a:ext cx="430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ABDE14"/>
                </a:solidFill>
                <a:latin typeface="Arial Black" panose="020B0A040201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35855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1A69C0-5C3B-4F50-AF35-9CCDB52D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7" y="1270908"/>
            <a:ext cx="3596261" cy="4792392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Nowe otoczenie prawne dla Gospodarki Odpadami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9BD0604-FCFE-40EC-88A5-0DDFBD35936A}"/>
              </a:ext>
            </a:extLst>
          </p:cNvPr>
          <p:cNvSpPr/>
          <p:nvPr/>
        </p:nvSpPr>
        <p:spPr>
          <a:xfrm>
            <a:off x="4265754" y="816223"/>
            <a:ext cx="7561540" cy="73776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1258888">
              <a:lnSpc>
                <a:spcPct val="120000"/>
              </a:lnSpc>
              <a:spcBef>
                <a:spcPct val="50000"/>
              </a:spcBef>
            </a:pP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Szara Strefa w Gospodarce Odpadami</a:t>
            </a:r>
          </a:p>
          <a:p>
            <a:pPr marL="285750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Raport o 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przeciwdziałaniu szarej strefie agendy ONZ UN Compact Global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na zamówienie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Rządu Rzeczypospolitej Polskiej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Szacuje się, że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50% rynku gospodarki odpadami to szara strefa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tj. nawet 3 mld PLN/rocznie;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System oparty na instalacjach MBP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nie jest w stanie osiągnąć wymaganych prawem rezultatów recyklingu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oraz przyczynia się do funkcjonowania szarej strefy; 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Konieczność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zmiany przepisów, centralnego wsparcia 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planowania inwestycji;</a:t>
            </a:r>
          </a:p>
          <a:p>
            <a:pPr marL="742950" lvl="1" indent="-285750" algn="just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Brak Instalacji Termicznego Przekształcania Odpadów na                       </a:t>
            </a:r>
            <a:r>
              <a:rPr lang="pl-PL" b="1" dirty="0">
                <a:solidFill>
                  <a:srgbClr val="002060"/>
                </a:solidFill>
                <a:latin typeface="Arial"/>
                <a:cs typeface="Arial"/>
              </a:rPr>
              <a:t>ok. 4 mln ton/rok w skali kraju (</a:t>
            </a: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!) Jest to odpowiednik 20 instalacji termicznych po 200 000 t/r.;</a:t>
            </a:r>
          </a:p>
          <a:p>
            <a:pPr marL="742950" lvl="1" indent="-285750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r>
              <a:rPr lang="pl-PL" dirty="0">
                <a:solidFill>
                  <a:srgbClr val="002060"/>
                </a:solidFill>
                <a:latin typeface="Arial"/>
                <a:cs typeface="Arial"/>
              </a:rPr>
              <a:t>Link do Raportu: </a:t>
            </a:r>
          </a:p>
          <a:p>
            <a:pPr lvl="1" defTabSz="1258888">
              <a:lnSpc>
                <a:spcPct val="120000"/>
              </a:lnSpc>
              <a:spcBef>
                <a:spcPct val="50000"/>
              </a:spcBef>
            </a:pPr>
            <a:r>
              <a:rPr lang="pl-PL" sz="1600" u="sng" dirty="0">
                <a:solidFill>
                  <a:srgbClr val="00B0F0"/>
                </a:solidFill>
                <a:latin typeface="Arial"/>
                <a:cs typeface="Arial"/>
              </a:rPr>
              <a:t>https://ungc.org.pl/wp-content/uploads/2019/07/SZARA_STREFA_wwww.pdf</a:t>
            </a:r>
          </a:p>
          <a:p>
            <a:pPr marL="285750" indent="-285750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endParaRPr lang="pl-PL" dirty="0"/>
          </a:p>
          <a:p>
            <a:pPr marL="285750" indent="-285750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endParaRPr lang="pl-PL" dirty="0"/>
          </a:p>
          <a:p>
            <a:pPr marL="285750" indent="-285750" defTabSz="1258888">
              <a:lnSpc>
                <a:spcPct val="120000"/>
              </a:lnSpc>
              <a:spcBef>
                <a:spcPct val="50000"/>
              </a:spcBef>
              <a:buFont typeface="Arial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2781A53-EBCA-41D1-8B2D-C46CB56F5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2" y="5891648"/>
            <a:ext cx="1837693" cy="5847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1399CC-7B01-4E59-B8C7-2FE64BB33FA1}"/>
              </a:ext>
            </a:extLst>
          </p:cNvPr>
          <p:cNvSpPr txBox="1"/>
          <p:nvPr/>
        </p:nvSpPr>
        <p:spPr>
          <a:xfrm>
            <a:off x="5760359" y="3975699"/>
            <a:ext cx="586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Termiczne przekształcanie w systemie GOZ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CondBold" panose="020B0806020101010102" pitchFamily="34" charset="-18"/>
                <a:ea typeface="+mn-ea"/>
                <a:cs typeface="DINPro-CondBold" panose="020B0806020101010102" pitchFamily="34" charset="-18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CondBold" panose="020B0806020101010102" pitchFamily="34" charset="-18"/>
              <a:ea typeface="+mn-ea"/>
              <a:cs typeface="DINPro-CondBold" panose="020B0806020101010102" pitchFamily="34" charset="-1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C4F8A8-33B5-4777-A032-F7C6639A8DE0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6627223" y="4329642"/>
            <a:ext cx="499871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a 3" descr="Kółka ze strzałkami">
            <a:extLst>
              <a:ext uri="{FF2B5EF4-FFF2-40B4-BE49-F238E27FC236}">
                <a16:creationId xmlns:a16="http://schemas.microsoft.com/office/drawing/2014/main" id="{E97DCC06-CDE3-406E-9A20-5564B510D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863" y="1419497"/>
            <a:ext cx="4019006" cy="40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Instalacje termiczne – spalanie odpadów z odzyskiem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D1F2099A-6683-4F63-92C3-B1CACB1029EC}"/>
              </a:ext>
            </a:extLst>
          </p:cNvPr>
          <p:cNvSpPr txBox="1">
            <a:spLocks/>
          </p:cNvSpPr>
          <p:nvPr/>
        </p:nvSpPr>
        <p:spPr>
          <a:xfrm>
            <a:off x="4316870" y="856278"/>
            <a:ext cx="7781344" cy="5856065"/>
          </a:xfrm>
          <a:prstGeom prst="rect">
            <a:avLst/>
          </a:prstGeom>
        </p:spPr>
        <p:txBody>
          <a:bodyPr/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aseline="0">
                <a:solidFill>
                  <a:schemeClr val="accent5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200" baseline="0">
                <a:solidFill>
                  <a:schemeClr val="accent5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Dążenie do realizacji gospodarki w obiegu zamkniętym;</a:t>
            </a:r>
            <a:endParaRPr lang="en-US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b="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Odpady nadające się do recyklingu </a:t>
            </a:r>
            <a:r>
              <a:rPr lang="pl-PL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sortowane są przez mieszkańców                         u źródła</a:t>
            </a:r>
            <a:r>
              <a:rPr lang="pl-PL" b="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po doczyszczeniu w sortowniach trafiają do specjalistycznych instalacji gdzie są poddawane recyklingowi; </a:t>
            </a:r>
          </a:p>
          <a:p>
            <a:pPr marL="285750" indent="-285750" algn="just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Frakcja resztkowa (jeden z 5-ciu pojemników) trafia do I</a:t>
            </a: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TPO</a:t>
            </a:r>
            <a:r>
              <a:rPr lang="pl-PL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gdzie</a:t>
            </a:r>
            <a:r>
              <a:rPr lang="pl-PL" b="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Spalanie przekształca odpady w żużle i popioły denne, które później są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ponownie wykorzystywane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materiały budowlane (podbudowy dróg                          i placów);</a:t>
            </a: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segmencie przetwarzania żużli zachodzi proces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odzysku metali żelaznych </a:t>
            </a:r>
            <a:b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nieżelaznych;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uwalniana ze spalania odpadów jest przekształcana w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energię cieplną                          i elektryczną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która zastępuje energię produkowana z węgla lub innych paliw kopalnych;</a:t>
            </a: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3063" lvl="2" indent="-190500" algn="just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Obecny stan epidemiczny wskazuje na 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niezbędną potrzebę funkcjonowania ITPO w prawidłowo zorganizowanej Gospodarce Odpadami;</a:t>
            </a:r>
          </a:p>
          <a:p>
            <a:pPr marL="182563" lvl="2" indent="8413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ADC14"/>
              </a:buClr>
              <a:buSzPct val="100000"/>
              <a:buNone/>
            </a:pPr>
            <a:endParaRPr lang="pl-PL" sz="1800" kern="0" dirty="0">
              <a:solidFill>
                <a:srgbClr val="030F4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Symbol zastępczy zawartości 6">
            <a:extLst>
              <a:ext uri="{FF2B5EF4-FFF2-40B4-BE49-F238E27FC236}">
                <a16:creationId xmlns:a16="http://schemas.microsoft.com/office/drawing/2014/main" id="{71FA1BAF-A069-4267-BED3-E0CCC8182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t="10741" r="12466" b="13333"/>
          <a:stretch/>
        </p:blipFill>
        <p:spPr>
          <a:xfrm>
            <a:off x="81724" y="1458076"/>
            <a:ext cx="4247208" cy="4242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0323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2781A53-EBCA-41D1-8B2D-C46CB56F5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2" y="5891648"/>
            <a:ext cx="1837693" cy="5847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1399CC-7B01-4E59-B8C7-2FE64BB33FA1}"/>
              </a:ext>
            </a:extLst>
          </p:cNvPr>
          <p:cNvSpPr txBox="1"/>
          <p:nvPr/>
        </p:nvSpPr>
        <p:spPr>
          <a:xfrm>
            <a:off x="4955177" y="3975699"/>
            <a:ext cx="66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prstClr val="white"/>
                </a:solidFill>
                <a:latin typeface="Arial Black" panose="020B0A04020102020204" pitchFamily="34" charset="0"/>
                <a:cs typeface="DINPro-CondBold" panose="020B0806020101010102" pitchFamily="34" charset="-18"/>
              </a:rPr>
              <a:t>ITPOK Poznań jako modelowe rozwiązanie w formule PPP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CondBold" panose="020B0806020101010102" pitchFamily="34" charset="-18"/>
                <a:ea typeface="+mn-ea"/>
                <a:cs typeface="DINPro-CondBold" panose="020B0806020101010102" pitchFamily="34" charset="-18"/>
              </a:rPr>
            </a:b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CondBold" panose="020B0806020101010102" pitchFamily="34" charset="-18"/>
              <a:ea typeface="+mn-ea"/>
              <a:cs typeface="DINPro-CondBold" panose="020B0806020101010102" pitchFamily="34" charset="-1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9C4F8A8-33B5-4777-A032-F7C6639A8DE0}"/>
              </a:ext>
            </a:extLst>
          </p:cNvPr>
          <p:cNvCxnSpPr>
            <a:cxnSpLocks/>
            <a:stCxn id="15" idx="1"/>
            <a:endCxn id="15" idx="3"/>
          </p:cNvCxnSpPr>
          <p:nvPr/>
        </p:nvCxnSpPr>
        <p:spPr>
          <a:xfrm>
            <a:off x="4955177" y="4329642"/>
            <a:ext cx="66707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B73C94-D371-48E6-980D-2F54042106FF}"/>
              </a:ext>
            </a:extLst>
          </p:cNvPr>
          <p:cNvSpPr txBox="1"/>
          <p:nvPr/>
        </p:nvSpPr>
        <p:spPr>
          <a:xfrm>
            <a:off x="1367245" y="612844"/>
            <a:ext cx="1088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0" dirty="0">
                <a:solidFill>
                  <a:srgbClr val="ABDE14"/>
                </a:solidFill>
                <a:latin typeface="Arial Black" panose="020B0A04020102020204" pitchFamily="34" charset="0"/>
              </a:rPr>
              <a:t>PPP</a:t>
            </a:r>
          </a:p>
        </p:txBody>
      </p:sp>
    </p:spTree>
    <p:extLst>
      <p:ext uri="{BB962C8B-B14F-4D97-AF65-F5344CB8AC3E}">
        <p14:creationId xmlns:p14="http://schemas.microsoft.com/office/powerpoint/2010/main" val="280985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ITPOK rejon działania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366B5F1-B8F9-464D-AC9A-05BF05B11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"/>
          <a:stretch/>
        </p:blipFill>
        <p:spPr>
          <a:xfrm>
            <a:off x="6656351" y="1752650"/>
            <a:ext cx="4507492" cy="3972096"/>
          </a:xfrm>
          <a:prstGeom prst="rect">
            <a:avLst/>
          </a:prstGeom>
        </p:spPr>
      </p:pic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19F8B726-2456-40BB-A303-A08D8FE57B95}"/>
              </a:ext>
            </a:extLst>
          </p:cNvPr>
          <p:cNvSpPr txBox="1">
            <a:spLocks/>
          </p:cNvSpPr>
          <p:nvPr/>
        </p:nvSpPr>
        <p:spPr>
          <a:xfrm>
            <a:off x="690797" y="1176296"/>
            <a:ext cx="5280928" cy="5122630"/>
          </a:xfrm>
          <a:prstGeom prst="rect">
            <a:avLst/>
          </a:prstGeom>
        </p:spPr>
        <p:txBody>
          <a:bodyPr/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 baseline="0">
                <a:solidFill>
                  <a:schemeClr val="accent5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200" baseline="0">
                <a:solidFill>
                  <a:schemeClr val="accent5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7313" lvl="2" indent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AADC14"/>
              </a:buClr>
              <a:buNone/>
            </a:pP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Założenia dla ITPOK:</a:t>
            </a:r>
          </a:p>
          <a:p>
            <a:pPr marL="430213" lvl="2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18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Wpisana do </a:t>
            </a:r>
            <a:r>
              <a:rPr lang="pl-PL" sz="18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Planu Gospodarki Odpadami dla Województwa Wielkopolskiego </a:t>
            </a:r>
            <a:r>
              <a:rPr lang="pl-PL" sz="18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(WPGO) na lata 2017 – 2022;</a:t>
            </a:r>
          </a:p>
          <a:p>
            <a:pPr marL="430213" lvl="2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18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Obsługuje wg powyższego planu obszar byłego Regionu II WPGO dla Wielkopolski, składający się z </a:t>
            </a:r>
            <a:r>
              <a:rPr lang="pl-PL" sz="18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Poznania i 9 okolicznych gmin;</a:t>
            </a:r>
          </a:p>
          <a:p>
            <a:pPr marL="430213" lvl="2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18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Łącznie blisko </a:t>
            </a:r>
            <a:r>
              <a:rPr lang="pl-PL" sz="18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800.000 obsługiwanych Mieszkańców;</a:t>
            </a:r>
          </a:p>
        </p:txBody>
      </p:sp>
    </p:spTree>
    <p:extLst>
      <p:ext uri="{BB962C8B-B14F-4D97-AF65-F5344CB8AC3E}">
        <p14:creationId xmlns:p14="http://schemas.microsoft.com/office/powerpoint/2010/main" val="283767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Czym jest ITPOK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CD7079-D362-42BC-88FD-077F200E9B8F}"/>
              </a:ext>
            </a:extLst>
          </p:cNvPr>
          <p:cNvSpPr txBox="1"/>
          <p:nvPr/>
        </p:nvSpPr>
        <p:spPr>
          <a:xfrm>
            <a:off x="606902" y="1172538"/>
            <a:ext cx="9487298" cy="522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ITPOK to Instalacja Termicznego Przekształcania Odpadów Komunalnych, potocznie zwana „spalarnią”, która jako surowca do produkcji energii cieplnej                    i elektrycznej używa </a:t>
            </a: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frakcji resztkowej zmieszanych odpadów komunalnych </a:t>
            </a: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 Aglomeracji Poznańskiej. </a:t>
            </a:r>
          </a:p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sz="2000" kern="0" dirty="0">
              <a:solidFill>
                <a:srgbClr val="002060"/>
              </a:solidFill>
              <a:ea typeface="+mj-ea"/>
            </a:endParaRPr>
          </a:p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Instalacja została zaprojektowana w ten sposób, aby zapewnić </a:t>
            </a: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długoterminowe, niezawodne rozwiązanie do zarządzania powstającą                         w regionie frakcją resztkową </a:t>
            </a: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(ok 210 tys. Mg), frakcja ta pozwala zastąpić węgiel jako paliwo do produkcji ciepła i wytwarzać energie z odnawialnych źródeł. </a:t>
            </a:r>
          </a:p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sz="20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Obiekt został </a:t>
            </a: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zaprojektowany, sfinansowany i wybudowany </a:t>
            </a:r>
            <a:r>
              <a:rPr lang="pl-PL" sz="20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przez SUEZ Zielona Energia w ramach 25 letniego Partnerstwa </a:t>
            </a:r>
            <a:r>
              <a:rPr lang="pl-PL" sz="2000" kern="0" dirty="0">
                <a:solidFill>
                  <a:srgbClr val="002060"/>
                </a:solidFill>
                <a:ea typeface="+mj-ea"/>
              </a:rPr>
              <a:t>Publiczno-Prywatnego (PPP) z Miastem Poznań.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5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6A386-40AC-4890-AAA3-FF40CB79693C}"/>
              </a:ext>
            </a:extLst>
          </p:cNvPr>
          <p:cNvSpPr txBox="1"/>
          <p:nvPr/>
        </p:nvSpPr>
        <p:spPr>
          <a:xfrm>
            <a:off x="2633394" y="5724746"/>
            <a:ext cx="89517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u="sng">
              <a:latin typeface="DINPro-Medium" panose="020B0604020101020102" pitchFamily="34" charset="0"/>
              <a:cs typeface="DINPro-Medium" panose="020B0604020101020102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5ABCCD1-3832-447A-A4F9-3FFC76D557B3}"/>
              </a:ext>
            </a:extLst>
          </p:cNvPr>
          <p:cNvSpPr/>
          <p:nvPr/>
        </p:nvSpPr>
        <p:spPr>
          <a:xfrm>
            <a:off x="-1" y="-11903"/>
            <a:ext cx="12192001" cy="690321"/>
          </a:xfrm>
          <a:prstGeom prst="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7F78E20-311B-446A-89FF-5DC00FBA33DB}"/>
              </a:ext>
            </a:extLst>
          </p:cNvPr>
          <p:cNvSpPr/>
          <p:nvPr/>
        </p:nvSpPr>
        <p:spPr>
          <a:xfrm>
            <a:off x="105786" y="125902"/>
            <a:ext cx="9174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Black"/>
                <a:cs typeface="DINPro-Black" panose="020B0A04020101010102" pitchFamily="34" charset="0"/>
              </a:rPr>
              <a:t>ITPOK główne parametry projektowe instalacji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DB4062-96EA-4CB3-8562-0B65F1984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05" y="75615"/>
            <a:ext cx="1698009" cy="5403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9452D36-0DD7-4AEC-989E-1F1D9949A34E}"/>
              </a:ext>
            </a:extLst>
          </p:cNvPr>
          <p:cNvSpPr txBox="1"/>
          <p:nvPr/>
        </p:nvSpPr>
        <p:spPr>
          <a:xfrm>
            <a:off x="606902" y="917937"/>
            <a:ext cx="11585098" cy="5355288"/>
          </a:xfrm>
          <a:prstGeom prst="rect">
            <a:avLst/>
          </a:prstGeom>
          <a:noFill/>
        </p:spPr>
        <p:txBody>
          <a:bodyPr wrap="square" lIns="91411" tIns="45708" rIns="91411" bIns="45708" rtlCol="0">
            <a:spAutoFit/>
          </a:bodyPr>
          <a:lstStyle/>
          <a:p>
            <a:pPr marL="285750" indent="-2857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Wydajność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 instalacji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: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	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</a:rPr>
              <a:t>		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210 000 t</a:t>
            </a:r>
            <a:r>
              <a:rPr lang="pl-PL" b="1" dirty="0">
                <a:solidFill>
                  <a:srgbClr val="002060"/>
                </a:solidFill>
                <a:ea typeface="Verdana" pitchFamily="34" charset="0"/>
              </a:rPr>
              <a:t>/r</a:t>
            </a:r>
          </a:p>
          <a:p>
            <a:pPr marL="285750" indent="-2857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Ilość linii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spalania :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</a:rPr>
              <a:t>			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2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 </a:t>
            </a:r>
            <a:endParaRPr lang="pl-PL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Typ unieszkodliwianych odpadów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:		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komunalne (frakcja resztkowa), frakcja </a:t>
            </a:r>
            <a:r>
              <a:rPr lang="pl-PL" sz="1600" b="1" dirty="0" err="1">
                <a:solidFill>
                  <a:srgbClr val="002060"/>
                </a:solidFill>
                <a:ea typeface="Verdana" pitchFamily="34" charset="0"/>
              </a:rPr>
              <a:t>energ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. z doczyszczania 						odpadów oraz odpady wielkogabarytowe</a:t>
            </a:r>
            <a:r>
              <a:rPr lang="fr-FR" sz="1600" b="1" dirty="0">
                <a:solidFill>
                  <a:srgbClr val="002060"/>
                </a:solidFill>
                <a:ea typeface="Verdana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Gwarantowany 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czas pracy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w ciągu roku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: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	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7</a:t>
            </a:r>
            <a:r>
              <a:rPr lang="pl-PL" b="1" dirty="0">
                <a:solidFill>
                  <a:srgbClr val="002060"/>
                </a:solidFill>
                <a:ea typeface="Verdana" pitchFamily="34" charset="0"/>
              </a:rPr>
              <a:t>.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800 </a:t>
            </a:r>
            <a:r>
              <a:rPr lang="pl-PL" b="1" dirty="0">
                <a:solidFill>
                  <a:srgbClr val="002060"/>
                </a:solidFill>
                <a:ea typeface="Verdana" pitchFamily="34" charset="0"/>
              </a:rPr>
              <a:t>godzin/rok</a:t>
            </a:r>
            <a:endParaRPr lang="pl-PL" sz="1600" b="1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Referencyjna 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wartość kaloryczna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odpadów: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</a:rPr>
              <a:t>	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8,4 MJ/kg (min 6.5 MJ/kg, max 12 MJ/kg)</a:t>
            </a:r>
            <a:endParaRPr lang="pl-PL" sz="1600" b="1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Produkcja 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ciepła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 :  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</a:rPr>
              <a:t>			</a:t>
            </a:r>
            <a:r>
              <a:rPr lang="en-US" b="1" dirty="0">
                <a:solidFill>
                  <a:srgbClr val="002060"/>
                </a:solidFill>
                <a:ea typeface="Verdana" pitchFamily="34" charset="0"/>
              </a:rPr>
              <a:t>do </a:t>
            </a:r>
            <a:r>
              <a:rPr lang="pl-PL" b="1" dirty="0">
                <a:solidFill>
                  <a:srgbClr val="002060"/>
                </a:solidFill>
                <a:ea typeface="Verdana" pitchFamily="34" charset="0"/>
              </a:rPr>
              <a:t>34 MW</a:t>
            </a: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Produkcja 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energii elektrycznej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netto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ea typeface="Verdana" pitchFamily="34" charset="0"/>
              </a:rPr>
              <a:t>	</a:t>
            </a:r>
            <a:r>
              <a:rPr lang="en-US" b="1" dirty="0">
                <a:solidFill>
                  <a:srgbClr val="002060"/>
                </a:solidFill>
                <a:ea typeface="Verdana" pitchFamily="34" charset="0"/>
              </a:rPr>
              <a:t>do </a:t>
            </a:r>
            <a:r>
              <a:rPr lang="pl-PL" b="1" dirty="0">
                <a:solidFill>
                  <a:srgbClr val="002060"/>
                </a:solidFill>
                <a:ea typeface="Verdana" pitchFamily="34" charset="0"/>
              </a:rPr>
              <a:t>15</a:t>
            </a:r>
            <a:r>
              <a:rPr lang="fr-FR" b="1" dirty="0">
                <a:solidFill>
                  <a:srgbClr val="002060"/>
                </a:solidFill>
                <a:ea typeface="Verdana" pitchFamily="34" charset="0"/>
              </a:rPr>
              <a:t> MW</a:t>
            </a:r>
            <a:endParaRPr lang="pl-PL" b="1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2060"/>
              </a:solidFill>
              <a:ea typeface="Verdana" pitchFamily="34" charset="0"/>
            </a:endParaRPr>
          </a:p>
          <a:p>
            <a:pPr marL="285750" indent="-285750" algn="just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System </a:t>
            </a:r>
            <a:r>
              <a:rPr lang="pl-PL" sz="1600" b="1" dirty="0">
                <a:solidFill>
                  <a:srgbClr val="002060"/>
                </a:solidFill>
                <a:ea typeface="Verdana" pitchFamily="34" charset="0"/>
              </a:rPr>
              <a:t>oczyszczania spalin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:</a:t>
            </a:r>
          </a:p>
          <a:p>
            <a:pPr marL="923869" lvl="1" indent="-285750" algn="just">
              <a:buSzPct val="100000"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oczyszczanie z tlenków azotu (</a:t>
            </a:r>
            <a:r>
              <a:rPr lang="pl-PL" sz="1600" dirty="0" err="1">
                <a:solidFill>
                  <a:srgbClr val="002060"/>
                </a:solidFill>
                <a:ea typeface="Verdana" pitchFamily="34" charset="0"/>
              </a:rPr>
              <a:t>NO</a:t>
            </a:r>
            <a:r>
              <a:rPr lang="pl-PL" sz="1600" baseline="-25000" dirty="0" err="1">
                <a:solidFill>
                  <a:srgbClr val="002060"/>
                </a:solidFill>
                <a:ea typeface="Verdana" pitchFamily="34" charset="0"/>
              </a:rPr>
              <a:t>x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) - metoda niekatalityczna (SNCR) z wykorzystaniem mocznika </a:t>
            </a:r>
          </a:p>
          <a:p>
            <a:pPr marL="923869" lvl="1" indent="-285750" algn="just">
              <a:buSzPct val="100000"/>
              <a:buFont typeface="Wingdings" panose="05000000000000000000" pitchFamily="2" charset="2"/>
              <a:buChar char="§"/>
              <a:tabLst>
                <a:tab pos="357079" algn="l"/>
              </a:tabLst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oczyszczanie z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kwaśnych zanieczyszczeń - metoda półsucha z wykorzystaniem wapna hydratyzowanego </a:t>
            </a:r>
          </a:p>
          <a:p>
            <a:pPr marL="923869" lvl="1" indent="-285750" algn="just">
              <a:buSzPct val="100000"/>
              <a:buFont typeface="Wingdings" panose="05000000000000000000" pitchFamily="2" charset="2"/>
              <a:buChar char="§"/>
              <a:tabLst>
                <a:tab pos="266618" algn="l"/>
              </a:tabLst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oczyszczanie z </a:t>
            </a:r>
            <a:r>
              <a:rPr lang="pl-PL" sz="1600" dirty="0" err="1">
                <a:solidFill>
                  <a:srgbClr val="002060"/>
                </a:solidFill>
                <a:ea typeface="Verdana" pitchFamily="34" charset="0"/>
              </a:rPr>
              <a:t>dioksyn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,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 </a:t>
            </a:r>
            <a:r>
              <a:rPr lang="pl-PL" sz="1600" dirty="0" err="1">
                <a:solidFill>
                  <a:srgbClr val="002060"/>
                </a:solidFill>
                <a:ea typeface="Verdana" pitchFamily="34" charset="0"/>
              </a:rPr>
              <a:t>furanów</a:t>
            </a:r>
            <a:r>
              <a:rPr lang="fr-FR" sz="1600" dirty="0">
                <a:solidFill>
                  <a:srgbClr val="002060"/>
                </a:solidFill>
                <a:ea typeface="Verdana" pitchFamily="34" charset="0"/>
              </a:rPr>
              <a:t>, </a:t>
            </a: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metali ciężkich z wykorzystaniem węgla aktywnego</a:t>
            </a:r>
          </a:p>
          <a:p>
            <a:pPr marL="923869" lvl="1" indent="-285750" algn="just">
              <a:buSzPct val="100000"/>
              <a:buFont typeface="Wingdings" panose="05000000000000000000" pitchFamily="2" charset="2"/>
              <a:buChar char="§"/>
              <a:tabLst>
                <a:tab pos="266618" algn="l"/>
              </a:tabLst>
            </a:pPr>
            <a:r>
              <a:rPr lang="pl-PL" sz="1600" dirty="0">
                <a:solidFill>
                  <a:srgbClr val="002060"/>
                </a:solidFill>
                <a:ea typeface="Verdana" pitchFamily="34" charset="0"/>
              </a:rPr>
              <a:t>oczyszczanie z pyłów – filtry workowe</a:t>
            </a:r>
          </a:p>
        </p:txBody>
      </p:sp>
    </p:spTree>
    <p:extLst>
      <p:ext uri="{BB962C8B-B14F-4D97-AF65-F5344CB8AC3E}">
        <p14:creationId xmlns:p14="http://schemas.microsoft.com/office/powerpoint/2010/main" val="31317625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_1">
  <a:themeElements>
    <a:clrScheme name="Cover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ontent_Layout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ent_Layout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bchapter_BG_green_2">
  <a:themeElements>
    <a:clrScheme name="Subchapter_BG_green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green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ubchapter_BG_green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pter_BG_blue">
  <a:themeElements>
    <a:clrScheme name="Chapter_BG_blue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hapter_BG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hapter_BG_blue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BG_blue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and content">
  <a:themeElements>
    <a:clrScheme name="Title and content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 -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ontent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and charts_BG_1">
  <a:themeElements>
    <a:clrScheme name="Title and charts_BG_1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charts_BG_1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and charts_BG_2">
  <a:themeElements>
    <a:clrScheme name="Title and charts_BG_2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charts_BG_2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and charts_BG_3">
  <a:themeElements>
    <a:clrScheme name="Title and charts_BG_3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charts_BG_3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and charts_BG_4">
  <a:themeElements>
    <a:clrScheme name="Title and charts_BG_4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and charts_BG_4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ace10e6-8c8a-46b5-9435-807f619c65c5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004AD086FF14490A953CC16501614" ma:contentTypeVersion="13" ma:contentTypeDescription="Create a new document." ma:contentTypeScope="" ma:versionID="0b46cdef27bc6e57273ab286c0679742">
  <xsd:schema xmlns:xsd="http://www.w3.org/2001/XMLSchema" xmlns:xs="http://www.w3.org/2001/XMLSchema" xmlns:p="http://schemas.microsoft.com/office/2006/metadata/properties" xmlns:ns3="760243df-22b6-401d-b8a6-d627b58a402b" xmlns:ns4="37fa5f27-0447-4e87-912e-8c6abbb294ec" targetNamespace="http://schemas.microsoft.com/office/2006/metadata/properties" ma:root="true" ma:fieldsID="ad39a4be1910948e185816876ab5f29b" ns3:_="" ns4:_="">
    <xsd:import namespace="760243df-22b6-401d-b8a6-d627b58a402b"/>
    <xsd:import namespace="37fa5f27-0447-4e87-912e-8c6abbb294ec"/>
    <xsd:element name="properties">
      <xsd:complexType>
        <xsd:sequence>
          <xsd:element name="documentManagement">
            <xsd:complexType>
              <xsd:all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3:SharedWithDetail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243df-22b6-401d-b8a6-d627b58a402b" elementFormDefault="qualified">
    <xsd:import namespace="http://schemas.microsoft.com/office/2006/documentManagement/types"/>
    <xsd:import namespace="http://schemas.microsoft.com/office/infopath/2007/PartnerControls"/>
    <xsd:element name="SharingHintHash" ma:index="8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a5f27-0447-4e87-912e-8c6abbb29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6E0197-DFD2-4152-A869-BBA2E4C175E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79817DA-ED0C-4330-B489-CD9A0177D2A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7fa5f27-0447-4e87-912e-8c6abbb294ec"/>
    <ds:schemaRef ds:uri="http://purl.org/dc/terms/"/>
    <ds:schemaRef ds:uri="http://schemas.openxmlformats.org/package/2006/metadata/core-properties"/>
    <ds:schemaRef ds:uri="760243df-22b6-401d-b8a6-d627b58a402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04FDE-2969-41D9-AF7C-35B8857780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50DFCB-2FD4-477C-9778-DDD028987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243df-22b6-401d-b8a6-d627b58a402b"/>
    <ds:schemaRef ds:uri="37fa5f27-0447-4e87-912e-8c6abbb29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1643</Words>
  <Application>Microsoft Office PowerPoint</Application>
  <PresentationFormat>Panoramiczny</PresentationFormat>
  <Paragraphs>161</Paragraphs>
  <Slides>22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19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Calibri Light</vt:lpstr>
      <vt:lpstr>Courier New</vt:lpstr>
      <vt:lpstr>DINPro-CondBold</vt:lpstr>
      <vt:lpstr>DINPro-Medium</vt:lpstr>
      <vt:lpstr>Wingdings</vt:lpstr>
      <vt:lpstr>Cover_1</vt:lpstr>
      <vt:lpstr>Subchapter_BG_green_2</vt:lpstr>
      <vt:lpstr>Chapter_BG_blue</vt:lpstr>
      <vt:lpstr>Title and content</vt:lpstr>
      <vt:lpstr>Title and large picture</vt:lpstr>
      <vt:lpstr>Title and charts_BG_1</vt:lpstr>
      <vt:lpstr>Title and charts_BG_2</vt:lpstr>
      <vt:lpstr>Title and charts_BG_3</vt:lpstr>
      <vt:lpstr>Title and charts_BG_4</vt:lpstr>
      <vt:lpstr>2_Content_Layout</vt:lpstr>
      <vt:lpstr>Content_Layout</vt:lpstr>
      <vt:lpstr>2_Title and large picture</vt:lpstr>
      <vt:lpstr>Projekt niestandardowy</vt:lpstr>
      <vt:lpstr>3_Title and large picture</vt:lpstr>
      <vt:lpstr>4_Title and large picture</vt:lpstr>
      <vt:lpstr>5_Title and large picture</vt:lpstr>
      <vt:lpstr>Motyw pakietu Office</vt:lpstr>
      <vt:lpstr>Thème Office</vt:lpstr>
      <vt:lpstr>1_Motyw pakietu Office</vt:lpstr>
      <vt:lpstr>Worksheet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Belgrade Energy-from-Waste PPP COMOP Engagement</dc:title>
  <dc:creator>Heddesheimer, Stephane</dc:creator>
  <cp:lastModifiedBy>Bulawa, Ewelina</cp:lastModifiedBy>
  <cp:revision>147</cp:revision>
  <cp:lastPrinted>2020-03-04T08:36:01Z</cp:lastPrinted>
  <dcterms:modified xsi:type="dcterms:W3CDTF">2020-05-10T15:40:34Z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0x010100272004AD086FF14490A953CC16501614</vt:lpwstr>
  </property>
</Properties>
</file>