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57" r:id="rId3"/>
    <p:sldId id="266" r:id="rId4"/>
    <p:sldId id="271" r:id="rId5"/>
    <p:sldId id="278" r:id="rId6"/>
    <p:sldId id="274" r:id="rId7"/>
    <p:sldId id="277" r:id="rId8"/>
    <p:sldId id="276" r:id="rId9"/>
    <p:sldId id="275" r:id="rId10"/>
    <p:sldId id="272" r:id="rId11"/>
    <p:sldId id="283" r:id="rId12"/>
    <p:sldId id="282" r:id="rId13"/>
    <p:sldId id="281" r:id="rId14"/>
    <p:sldId id="280" r:id="rId15"/>
    <p:sldId id="279" r:id="rId16"/>
    <p:sldId id="286" r:id="rId17"/>
    <p:sldId id="284" r:id="rId18"/>
    <p:sldId id="288" r:id="rId19"/>
    <p:sldId id="287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187A4D1E-BBD7-484B-BD44-81B57BEECB61}">
          <p14:sldIdLst>
            <p14:sldId id="269"/>
            <p14:sldId id="257"/>
            <p14:sldId id="266"/>
            <p14:sldId id="271"/>
            <p14:sldId id="278"/>
            <p14:sldId id="274"/>
            <p14:sldId id="277"/>
            <p14:sldId id="276"/>
            <p14:sldId id="275"/>
            <p14:sldId id="272"/>
            <p14:sldId id="283"/>
            <p14:sldId id="282"/>
            <p14:sldId id="281"/>
            <p14:sldId id="280"/>
            <p14:sldId id="279"/>
            <p14:sldId id="286"/>
            <p14:sldId id="284"/>
            <p14:sldId id="288"/>
            <p14:sldId id="287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344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677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904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64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52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40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238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747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55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32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292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F9CFB-D3CC-42B4-9077-32B954F05A18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8D023-A4E4-4149-A64B-8E871E947C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429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reeform: Shape 5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5391039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7" name="Obraz 36">
            <a:extLst>
              <a:ext uri="{FF2B5EF4-FFF2-40B4-BE49-F238E27FC236}">
                <a16:creationId xmlns:a16="http://schemas.microsoft.com/office/drawing/2014/main" id="{4843C09C-D27B-4393-AFB5-776B7350B0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452"/>
          <a:stretch/>
        </p:blipFill>
        <p:spPr>
          <a:xfrm>
            <a:off x="0" y="10"/>
            <a:ext cx="5391039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D8AEEA08-3CBA-422F-AA9C-21CBF84E5577}"/>
              </a:ext>
            </a:extLst>
          </p:cNvPr>
          <p:cNvSpPr/>
          <p:nvPr/>
        </p:nvSpPr>
        <p:spPr>
          <a:xfrm>
            <a:off x="5597459" y="1228397"/>
            <a:ext cx="328259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pl-PL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4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circular</a:t>
            </a:r>
            <a:r>
              <a:rPr lang="pl-PL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economy</a:t>
            </a:r>
            <a:r>
              <a:rPr lang="pl-PL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l-PL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waste management </a:t>
            </a:r>
            <a:r>
              <a:rPr lang="pl-PL" sz="40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pl-PL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Poland</a:t>
            </a:r>
            <a:endParaRPr lang="pl-PL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8511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trends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F65FC-B05B-4C85-A146-024CE0B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5. How to suport the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highest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waste hierarchy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reuse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repair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questionnaire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interviews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1497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First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F65FC-B05B-4C85-A146-024CE0B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The most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ambitious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CE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NGO’s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expects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mostly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redesign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infrastrucutre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upcycling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downcycling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downcycling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accepted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Preference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specially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recovery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967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First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8F267F18-2C7E-439C-9DEB-5D32109F4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CE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municipalities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selective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waste.</a:t>
            </a:r>
          </a:p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Strong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influence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incineration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part of CE 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circularity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perceived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as Energy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No „market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oriented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238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First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F7BC9482-C72F-470D-B2A3-A0DCECAC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Entreprise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divided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public 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highly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polarized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incl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. Final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recyclers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AD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owners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etc.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Underlines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the role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the system 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management,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rate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- Public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expects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continuation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financing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MBT -&gt; recycling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specialization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concentration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waste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stream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rate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84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7CEA4FD6-E4D4-4F05-B363-21E137019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Highest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subvention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expertises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analyses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pilot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programs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Subvention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rate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50% high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enough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encourage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recyclers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invest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market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subvention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and development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projects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(high market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3420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179553F9-458A-4FAB-A9A3-FA6B85DF1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legislation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order to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promote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CE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Promotion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Promotion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Promotion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raw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materials</a:t>
            </a: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Clear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permits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etc. </a:t>
            </a:r>
          </a:p>
        </p:txBody>
      </p:sp>
    </p:spTree>
    <p:extLst>
      <p:ext uri="{BB962C8B-B14F-4D97-AF65-F5344CB8AC3E}">
        <p14:creationId xmlns:p14="http://schemas.microsoft.com/office/powerpoint/2010/main" val="416739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C90B61BD-9234-40CF-B520-424E45208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Calling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sth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„recycling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 real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recycling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the end</a:t>
            </a: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Long-lasting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discourage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investors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No real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norm for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cofunded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projects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Incineration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incl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biomass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burnig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 as a part of CE </a:t>
            </a:r>
          </a:p>
        </p:txBody>
      </p:sp>
    </p:spTree>
    <p:extLst>
      <p:ext uri="{BB962C8B-B14F-4D97-AF65-F5344CB8AC3E}">
        <p14:creationId xmlns:p14="http://schemas.microsoft.com/office/powerpoint/2010/main" val="3121134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2C0E398D-2FDF-4F69-871C-05D4B6FA9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data in GUS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waste management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discourage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investors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Unknown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stram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Unknown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trends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synergy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Difficulties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with end-of waste status</a:t>
            </a: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Too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legislation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clear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direction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8093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Proposals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F65FC-B05B-4C85-A146-024CE0B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No relations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apllication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possibilities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and waste management plan </a:t>
            </a: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priority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to public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investments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products as a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driver </a:t>
            </a: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Necessity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by a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experts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5382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490721" y="478232"/>
            <a:ext cx="5275591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3321" y="1053711"/>
            <a:ext cx="4229246" cy="142444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5" name="Obraz 4" descr="Obraz zawierający osoba, odzież, wewnątrz, mężczyzna&#10;&#10;Opis wygenerowany automatycznie">
            <a:extLst>
              <a:ext uri="{FF2B5EF4-FFF2-40B4-BE49-F238E27FC236}">
                <a16:creationId xmlns:a16="http://schemas.microsoft.com/office/drawing/2014/main" id="{EAE9B3BD-FAA5-429E-A5FD-B9AC46510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14" y="499659"/>
            <a:ext cx="2747048" cy="274704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72573" y="2639023"/>
            <a:ext cx="342183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Obraz zawierający rysunek&#10;&#10;Opis wygenerowany automatycznie">
            <a:extLst>
              <a:ext uri="{FF2B5EF4-FFF2-40B4-BE49-F238E27FC236}">
                <a16:creationId xmlns:a16="http://schemas.microsoft.com/office/drawing/2014/main" id="{C598B084-2085-45C6-9ADF-EBCF2F855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14" y="4294973"/>
            <a:ext cx="2747048" cy="1378707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F65FC-B05B-4C85-A146-024CE0B9D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3321" y="2799889"/>
            <a:ext cx="4310390" cy="298754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100">
                <a:solidFill>
                  <a:srgbClr val="FFFFFF"/>
                </a:solidFill>
              </a:rPr>
              <a:t>Hanna Marliere </a:t>
            </a:r>
          </a:p>
          <a:p>
            <a:pPr marL="0" indent="0">
              <a:buNone/>
            </a:pPr>
            <a:r>
              <a:rPr lang="pl-PL" sz="2100">
                <a:solidFill>
                  <a:srgbClr val="FFFFFF"/>
                </a:solidFill>
              </a:rPr>
              <a:t>+ 48 608 087 127</a:t>
            </a:r>
          </a:p>
          <a:p>
            <a:pPr marL="0" indent="0">
              <a:buNone/>
            </a:pPr>
            <a:r>
              <a:rPr lang="pl-PL" sz="2100">
                <a:solidFill>
                  <a:srgbClr val="FFFFFF"/>
                </a:solidFill>
              </a:rPr>
              <a:t>Hanna.Marliere@gmail.com</a:t>
            </a:r>
          </a:p>
          <a:p>
            <a:pPr marL="0" indent="0">
              <a:buNone/>
            </a:pPr>
            <a:endParaRPr lang="pl-PL" sz="2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92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6EB1E4-C4A8-4A2B-8321-7F431932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Waste management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landfilling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(48,1% GUS 2017)</a:t>
            </a:r>
          </a:p>
          <a:p>
            <a:pPr algn="just"/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180 MBT/s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reaching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3-8% 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data from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installations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sorting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recyclables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Overcapacity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mixed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solid waste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Undercapacity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source-selected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waste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(no real data) of pre-RDF/RDF,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caloric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fraction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undercapacity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instalations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4D2B121B-331F-4631-A284-A339CB419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606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odtytuł 18">
            <a:extLst>
              <a:ext uri="{FF2B5EF4-FFF2-40B4-BE49-F238E27FC236}">
                <a16:creationId xmlns:a16="http://schemas.microsoft.com/office/drawing/2014/main" id="{32F741C2-8902-40E4-86F0-A1D90E795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5826" y="857840"/>
            <a:ext cx="3553905" cy="5712642"/>
          </a:xfrm>
        </p:spPr>
        <p:txBody>
          <a:bodyPr anchor="t">
            <a:normAutofit/>
          </a:bodyPr>
          <a:lstStyle/>
          <a:p>
            <a:r>
              <a:rPr lang="pl-PL" sz="1650" b="1" dirty="0">
                <a:latin typeface="Arial" panose="020B0604020202020204" pitchFamily="34" charset="0"/>
                <a:cs typeface="Arial" panose="020B0604020202020204" pitchFamily="34" charset="0"/>
              </a:rPr>
              <a:t>Green Management Group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to firma doradcza działająca na polskim i zagranicznym rynku od prawie 10 lat.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Firma, dzięki wsparciu ponad          50 doświadczonych specjalistów, zapewnia: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kompleksową obsługę w celu osiągnięcia oczekiwanych rezultatów,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konsultacje formalnoprawne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pomoc w realizacji inwestycji,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pełną inżynierię budowlaną,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konsultacje technologiczne,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doradztwo w z zakresie doboru maszyn i urządzeń sektora gospodarki komunalnej w tym wodno-ściekowej.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l-PL" sz="1500" dirty="0"/>
          </a:p>
        </p:txBody>
      </p:sp>
      <p:sp>
        <p:nvSpPr>
          <p:cNvPr id="53" name="Freeform: Shape 5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5391039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7" name="Obraz 36">
            <a:extLst>
              <a:ext uri="{FF2B5EF4-FFF2-40B4-BE49-F238E27FC236}">
                <a16:creationId xmlns:a16="http://schemas.microsoft.com/office/drawing/2014/main" id="{4843C09C-D27B-4393-AFB5-776B7350B0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452"/>
          <a:stretch/>
        </p:blipFill>
        <p:spPr>
          <a:xfrm>
            <a:off x="-699353" y="10"/>
            <a:ext cx="5391039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9743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503023-4F7D-42A1-BD53-ADC062A9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frames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F65FC-B05B-4C85-A146-024CE0B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WFD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transposed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Polish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legislation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Ambitious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biowaste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selective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collecion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No real Focus on CE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waste hierarchy </a:t>
            </a:r>
          </a:p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Poor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data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objctive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difficulties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possibilities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539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9788AE41-7DCA-4DDC-9064-8A452666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Financing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572924-20EF-42B9-A062-42C89A913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6326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POiS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2.1 Racjonalna gospodarka odpadami</a:t>
            </a: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2.2. Gospodarowanie odpadami komunalnymi </a:t>
            </a: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2.4 Modelowe gminy GOZ</a:t>
            </a: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RPO </a:t>
            </a:r>
          </a:p>
        </p:txBody>
      </p:sp>
    </p:spTree>
    <p:extLst>
      <p:ext uri="{BB962C8B-B14F-4D97-AF65-F5344CB8AC3E}">
        <p14:creationId xmlns:p14="http://schemas.microsoft.com/office/powerpoint/2010/main" val="2759543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6EB1E4-C4A8-4A2B-8321-7F431932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Waste management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MBT/s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recycling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Incineration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integral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part of CE</a:t>
            </a:r>
          </a:p>
          <a:p>
            <a:pPr>
              <a:buFontTx/>
              <a:buChar char="-"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(EPR and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 as a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development of waste management system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9788AE41-7DCA-4DDC-9064-8A452666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971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6EB1E4-C4A8-4A2B-8321-7F431932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the investment in CE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most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 Poland?</a:t>
            </a:r>
          </a:p>
          <a:p>
            <a:pPr marL="0" indent="0">
              <a:buNone/>
            </a:pP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bring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biggest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for the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economy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availabillity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FOCUS –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highest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waste hierarchy –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reduce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reuse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redesign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recycle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incl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9788AE41-7DCA-4DDC-9064-8A452666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trends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54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6EB1E4-C4A8-4A2B-8321-7F431932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2. How to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encourage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authorities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</a:p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funds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questionnaire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meetings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professional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forums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9788AE41-7DCA-4DDC-9064-8A452666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trends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265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6EB1E4-C4A8-4A2B-8321-7F431932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3. How the investment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suport the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recycle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rate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Challengnig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: plastic,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organic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waste…</a:t>
            </a:r>
          </a:p>
          <a:p>
            <a:pPr marL="0" indent="0">
              <a:buNone/>
            </a:pP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expert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interview,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desk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on data,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questionnaire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municipalities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recyclers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9788AE41-7DCA-4DDC-9064-8A452666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trends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96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6EB1E4-C4A8-4A2B-8321-7F431932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targets</a:t>
            </a: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: waste hierarchy</a:t>
            </a:r>
          </a:p>
          <a:p>
            <a:pPr marL="0" indent="0">
              <a:buNone/>
            </a:pP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desk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on data,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professional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 forum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questionnaire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500" dirty="0" err="1">
                <a:latin typeface="Arial" panose="020B0604020202020204" pitchFamily="34" charset="0"/>
                <a:cs typeface="Arial" panose="020B0604020202020204" pitchFamily="34" charset="0"/>
              </a:rPr>
              <a:t>interviews</a:t>
            </a:r>
            <a:r>
              <a:rPr lang="pl-PL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9788AE41-7DCA-4DDC-9064-8A452666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err="1">
                <a:latin typeface="Arial" panose="020B0604020202020204" pitchFamily="34" charset="0"/>
                <a:cs typeface="Arial" panose="020B0604020202020204" pitchFamily="34" charset="0"/>
              </a:rPr>
              <a:t>trends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483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769</Words>
  <Application>Microsoft Office PowerPoint</Application>
  <PresentationFormat>Pokaz na ekranie (4:3)</PresentationFormat>
  <Paragraphs>108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Prezentacja programu PowerPoint</vt:lpstr>
      <vt:lpstr>Current state Infrastructure</vt:lpstr>
      <vt:lpstr>Current state Legal frames</vt:lpstr>
      <vt:lpstr>Current state Financing</vt:lpstr>
      <vt:lpstr>Current state Expectations</vt:lpstr>
      <vt:lpstr>Future trends</vt:lpstr>
      <vt:lpstr>Future trends</vt:lpstr>
      <vt:lpstr>Future trends</vt:lpstr>
      <vt:lpstr>Future trends</vt:lpstr>
      <vt:lpstr>Future trends</vt:lpstr>
      <vt:lpstr>First results</vt:lpstr>
      <vt:lpstr>First results</vt:lpstr>
      <vt:lpstr>First results</vt:lpstr>
      <vt:lpstr>Future objectives</vt:lpstr>
      <vt:lpstr>Future objectives</vt:lpstr>
      <vt:lpstr>Risks</vt:lpstr>
      <vt:lpstr>Risks</vt:lpstr>
      <vt:lpstr>Proposals</vt:lpstr>
      <vt:lpstr>Thank you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Weronika Szymanska</dc:creator>
  <cp:lastModifiedBy>Philippe Marliere</cp:lastModifiedBy>
  <cp:revision>3</cp:revision>
  <dcterms:created xsi:type="dcterms:W3CDTF">2020-05-08T11:55:14Z</dcterms:created>
  <dcterms:modified xsi:type="dcterms:W3CDTF">2020-05-12T07:53:20Z</dcterms:modified>
</cp:coreProperties>
</file>