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8" r:id="rId3"/>
    <p:sldId id="311" r:id="rId4"/>
    <p:sldId id="312" r:id="rId5"/>
    <p:sldId id="306" r:id="rId6"/>
    <p:sldId id="313" r:id="rId7"/>
    <p:sldId id="307" r:id="rId8"/>
    <p:sldId id="275" r:id="rId9"/>
    <p:sldId id="258" r:id="rId10"/>
    <p:sldId id="318" r:id="rId11"/>
    <p:sldId id="278" r:id="rId12"/>
    <p:sldId id="276" r:id="rId13"/>
    <p:sldId id="282" r:id="rId14"/>
    <p:sldId id="277" r:id="rId15"/>
    <p:sldId id="284" r:id="rId16"/>
    <p:sldId id="319" r:id="rId17"/>
    <p:sldId id="287" r:id="rId18"/>
    <p:sldId id="279" r:id="rId19"/>
    <p:sldId id="280" r:id="rId20"/>
    <p:sldId id="317" r:id="rId21"/>
    <p:sldId id="296" r:id="rId22"/>
    <p:sldId id="302" r:id="rId23"/>
    <p:sldId id="309" r:id="rId24"/>
    <p:sldId id="293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Wrocław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73</c:v>
                </c:pt>
                <c:pt idx="1">
                  <c:v>69</c:v>
                </c:pt>
                <c:pt idx="2">
                  <c:v>50</c:v>
                </c:pt>
                <c:pt idx="3">
                  <c:v>50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C-4853-90A5-508C95A5F98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Kraków</c:v>
                </c:pt>
              </c:strCache>
            </c:strRef>
          </c:tx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188</c:v>
                </c:pt>
                <c:pt idx="1">
                  <c:v>200</c:v>
                </c:pt>
                <c:pt idx="2">
                  <c:v>165</c:v>
                </c:pt>
                <c:pt idx="3">
                  <c:v>130</c:v>
                </c:pt>
                <c:pt idx="4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C-4853-90A5-508C95A5F98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Warszawa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84</c:v>
                </c:pt>
                <c:pt idx="1">
                  <c:v>80</c:v>
                </c:pt>
                <c:pt idx="2">
                  <c:v>76</c:v>
                </c:pt>
                <c:pt idx="3">
                  <c:v>79</c:v>
                </c:pt>
                <c:pt idx="4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C-4853-90A5-508C95A5F98D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Aglomeracja Górnośląska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  <c:pt idx="0">
                  <c:v>144</c:v>
                </c:pt>
                <c:pt idx="1">
                  <c:v>110</c:v>
                </c:pt>
                <c:pt idx="2">
                  <c:v>104</c:v>
                </c:pt>
                <c:pt idx="3">
                  <c:v>102</c:v>
                </c:pt>
                <c:pt idx="4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6C-4853-90A5-508C95A5F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54528"/>
        <c:axId val="59656064"/>
      </c:lineChart>
      <c:catAx>
        <c:axId val="5965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656064"/>
        <c:crosses val="autoZero"/>
        <c:auto val="1"/>
        <c:lblAlgn val="ctr"/>
        <c:lblOffset val="100"/>
        <c:noMultiLvlLbl val="0"/>
      </c:catAx>
      <c:valAx>
        <c:axId val="59656064"/>
        <c:scaling>
          <c:orientation val="minMax"/>
          <c:max val="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600" dirty="0" smtClean="0"/>
                  <a:t>Liczba dni</a:t>
                </a:r>
                <a:endParaRPr lang="pl-PL" sz="1600" dirty="0"/>
              </a:p>
            </c:rich>
          </c:tx>
          <c:layout>
            <c:manualLayout>
              <c:xMode val="edge"/>
              <c:yMode val="edge"/>
              <c:x val="0.16160129991245253"/>
              <c:y val="0.398232705742707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9654528"/>
        <c:crosses val="autoZero"/>
        <c:crossBetween val="between"/>
        <c:majorUnit val="4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56054527010645"/>
          <c:y val="0.12953172249108139"/>
          <c:w val="0.39236040927780164"/>
          <c:h val="0.7227972339306062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Emisja</c:v>
                </c:pt>
              </c:strCache>
            </c:strRef>
          </c:tx>
          <c:dLbls>
            <c:dLbl>
              <c:idx val="0"/>
              <c:layout>
                <c:manualLayout>
                  <c:x val="6.9756128181789709E-2"/>
                  <c:y val="0.1138170485623260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60%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9C-4D8E-B830-DB8BAD39D2F4}"/>
                </c:ext>
              </c:extLst>
            </c:dLbl>
            <c:dLbl>
              <c:idx val="1"/>
              <c:layout>
                <c:manualLayout>
                  <c:x val="-7.972128935061687E-2"/>
                  <c:y val="9.17879423889728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9C-4D8E-B830-DB8BAD39D2F4}"/>
                </c:ext>
              </c:extLst>
            </c:dLbl>
            <c:dLbl>
              <c:idx val="2"/>
              <c:layout>
                <c:manualLayout>
                  <c:x val="-6.1783999246728012E-2"/>
                  <c:y val="-0.1321746370401207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25%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9C-4D8E-B830-DB8BAD39D2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niska emisja  (systemy grzewcze bytowo-komunalne)</c:v>
                </c:pt>
                <c:pt idx="1">
                  <c:v>emisja komunikacyjna</c:v>
                </c:pt>
                <c:pt idx="2">
                  <c:v>emisja napływowa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0.15000000000000024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C-4D8E-B830-DB8BAD39D2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FE868-0BA1-4AB1-8372-8DE37BF08531}" type="doc">
      <dgm:prSet loTypeId="urn:microsoft.com/office/officeart/2005/8/layout/hProcess9" loCatId="process" qsTypeId="urn:microsoft.com/office/officeart/2005/8/quickstyle/3d2#1" qsCatId="3D" csTypeId="urn:microsoft.com/office/officeart/2005/8/colors/accent0_2" csCatId="mainScheme" phldr="1"/>
      <dgm:spPr/>
    </dgm:pt>
    <dgm:pt modelId="{57EE3DCE-95E2-4763-BDCA-42DA8275092E}">
      <dgm:prSet phldrT="[Tekst]"/>
      <dgm:spPr/>
      <dgm:t>
        <a:bodyPr/>
        <a:lstStyle/>
        <a:p>
          <a:r>
            <a:rPr lang="pl-PL" dirty="0" smtClean="0"/>
            <a:t>Informacja dlaczego warto wymienić </a:t>
          </a:r>
          <a:r>
            <a:rPr lang="pl-PL" b="1" dirty="0" smtClean="0"/>
            <a:t>PIEC</a:t>
          </a:r>
          <a:endParaRPr lang="pl-PL" b="1" dirty="0"/>
        </a:p>
      </dgm:t>
    </dgm:pt>
    <dgm:pt modelId="{1D5D9F58-CAD5-4946-9390-46E8B869CBFC}" type="parTrans" cxnId="{FA313F20-E5FC-403E-A485-3185E9BF6D6E}">
      <dgm:prSet/>
      <dgm:spPr/>
      <dgm:t>
        <a:bodyPr/>
        <a:lstStyle/>
        <a:p>
          <a:endParaRPr lang="pl-PL"/>
        </a:p>
      </dgm:t>
    </dgm:pt>
    <dgm:pt modelId="{2BDDA8C6-DD00-4324-A47C-365BB59F1039}" type="sibTrans" cxnId="{FA313F20-E5FC-403E-A485-3185E9BF6D6E}">
      <dgm:prSet/>
      <dgm:spPr/>
      <dgm:t>
        <a:bodyPr/>
        <a:lstStyle/>
        <a:p>
          <a:endParaRPr lang="pl-PL"/>
        </a:p>
      </dgm:t>
    </dgm:pt>
    <dgm:pt modelId="{66ED3887-4B34-4621-AC2E-B5110AE1EE56}">
      <dgm:prSet phldrT="[Tekst]"/>
      <dgm:spPr/>
      <dgm:t>
        <a:bodyPr/>
        <a:lstStyle/>
        <a:p>
          <a:r>
            <a:rPr lang="pl-PL" dirty="0" smtClean="0"/>
            <a:t>Informacja o tym, jakie są wady, zalety i koszty każdego systemu grzewczego</a:t>
          </a:r>
          <a:endParaRPr lang="pl-PL" dirty="0"/>
        </a:p>
      </dgm:t>
    </dgm:pt>
    <dgm:pt modelId="{CF1E4CE5-15EA-486C-9BBA-7224E71531BE}" type="parTrans" cxnId="{91E82466-A01B-4D86-8CD8-2E450C986A15}">
      <dgm:prSet/>
      <dgm:spPr/>
      <dgm:t>
        <a:bodyPr/>
        <a:lstStyle/>
        <a:p>
          <a:endParaRPr lang="pl-PL"/>
        </a:p>
      </dgm:t>
    </dgm:pt>
    <dgm:pt modelId="{923C4924-4655-4572-8695-54A9583FAF4E}" type="sibTrans" cxnId="{91E82466-A01B-4D86-8CD8-2E450C986A15}">
      <dgm:prSet/>
      <dgm:spPr/>
      <dgm:t>
        <a:bodyPr/>
        <a:lstStyle/>
        <a:p>
          <a:endParaRPr lang="pl-PL"/>
        </a:p>
      </dgm:t>
    </dgm:pt>
    <dgm:pt modelId="{D5243A78-407C-4AAE-ADD1-592718083EF4}">
      <dgm:prSet phldrT="[Tekst]"/>
      <dgm:spPr/>
      <dgm:t>
        <a:bodyPr/>
        <a:lstStyle/>
        <a:p>
          <a:r>
            <a:rPr lang="pl-PL" dirty="0" smtClean="0"/>
            <a:t>Informacja, krok po kroku, co należy zrobić aby wymienić  </a:t>
          </a:r>
          <a:r>
            <a:rPr lang="pl-PL" b="1" dirty="0" smtClean="0"/>
            <a:t>PIEC</a:t>
          </a:r>
          <a:r>
            <a:rPr lang="pl-PL" dirty="0" smtClean="0"/>
            <a:t> na ekologiczny  system grzewczy </a:t>
          </a:r>
          <a:endParaRPr lang="pl-PL" dirty="0"/>
        </a:p>
      </dgm:t>
    </dgm:pt>
    <dgm:pt modelId="{535D303B-E372-411F-B800-08A72AB2B987}" type="parTrans" cxnId="{63FB506F-89FB-4947-A418-8D2D3B2DCA86}">
      <dgm:prSet/>
      <dgm:spPr/>
      <dgm:t>
        <a:bodyPr/>
        <a:lstStyle/>
        <a:p>
          <a:endParaRPr lang="pl-PL"/>
        </a:p>
      </dgm:t>
    </dgm:pt>
    <dgm:pt modelId="{DC15B7E2-BE97-4EB6-9FBE-19AC645AD04C}" type="sibTrans" cxnId="{63FB506F-89FB-4947-A418-8D2D3B2DCA86}">
      <dgm:prSet/>
      <dgm:spPr/>
      <dgm:t>
        <a:bodyPr/>
        <a:lstStyle/>
        <a:p>
          <a:endParaRPr lang="pl-PL"/>
        </a:p>
      </dgm:t>
    </dgm:pt>
    <dgm:pt modelId="{36157024-AB73-465D-BEDF-EEB5D484D84A}">
      <dgm:prSet phldrT="[Tekst]"/>
      <dgm:spPr/>
      <dgm:t>
        <a:bodyPr/>
        <a:lstStyle/>
        <a:p>
          <a:r>
            <a:rPr lang="pl-PL" dirty="0" smtClean="0"/>
            <a:t>Informacja w jaki sposób uzyskać dofinansowanie na wymianę </a:t>
          </a:r>
          <a:r>
            <a:rPr lang="pl-PL" b="1" dirty="0" smtClean="0"/>
            <a:t>PIECA</a:t>
          </a:r>
        </a:p>
      </dgm:t>
    </dgm:pt>
    <dgm:pt modelId="{8E89FDFA-F870-4805-8052-3528AF990AA4}" type="parTrans" cxnId="{C5A44EF4-6A9B-4B0D-8F43-8D851456D217}">
      <dgm:prSet/>
      <dgm:spPr/>
      <dgm:t>
        <a:bodyPr/>
        <a:lstStyle/>
        <a:p>
          <a:endParaRPr lang="pl-PL"/>
        </a:p>
      </dgm:t>
    </dgm:pt>
    <dgm:pt modelId="{4911CF62-F7B1-49E6-BB28-D51793538ABE}" type="sibTrans" cxnId="{C5A44EF4-6A9B-4B0D-8F43-8D851456D217}">
      <dgm:prSet/>
      <dgm:spPr/>
      <dgm:t>
        <a:bodyPr/>
        <a:lstStyle/>
        <a:p>
          <a:endParaRPr lang="pl-PL"/>
        </a:p>
      </dgm:t>
    </dgm:pt>
    <dgm:pt modelId="{E63268BE-514B-4130-AD03-FEA28FC3FA4E}">
      <dgm:prSet phldrT="[Tekst]"/>
      <dgm:spPr/>
      <dgm:t>
        <a:bodyPr/>
        <a:lstStyle/>
        <a:p>
          <a:r>
            <a:rPr lang="pl-PL" dirty="0" smtClean="0"/>
            <a:t>Informacja ile </a:t>
          </a:r>
          <a:br>
            <a:rPr lang="pl-PL" dirty="0" smtClean="0"/>
          </a:br>
          <a:r>
            <a:rPr lang="pl-PL" dirty="0" smtClean="0"/>
            <a:t>i kiedy można uzyskać zwrot kosztów za ogrzewanie po zlikwidowaniu </a:t>
          </a:r>
          <a:r>
            <a:rPr lang="pl-PL" b="1" dirty="0" smtClean="0"/>
            <a:t>PIECA</a:t>
          </a:r>
          <a:r>
            <a:rPr lang="pl-PL" dirty="0" smtClean="0"/>
            <a:t> </a:t>
          </a:r>
        </a:p>
      </dgm:t>
    </dgm:pt>
    <dgm:pt modelId="{3B8DE991-D4F8-4EE8-A6F0-A1B086F1FF38}" type="parTrans" cxnId="{509D674B-DC09-49D1-B5F0-FBD970E92E2B}">
      <dgm:prSet/>
      <dgm:spPr/>
      <dgm:t>
        <a:bodyPr/>
        <a:lstStyle/>
        <a:p>
          <a:endParaRPr lang="pl-PL"/>
        </a:p>
      </dgm:t>
    </dgm:pt>
    <dgm:pt modelId="{160736A3-9DC4-47FA-BA8A-524966C1CC18}" type="sibTrans" cxnId="{509D674B-DC09-49D1-B5F0-FBD970E92E2B}">
      <dgm:prSet/>
      <dgm:spPr/>
      <dgm:t>
        <a:bodyPr/>
        <a:lstStyle/>
        <a:p>
          <a:endParaRPr lang="pl-PL"/>
        </a:p>
      </dgm:t>
    </dgm:pt>
    <dgm:pt modelId="{35D1D065-1647-41DF-BFA9-759958B31570}">
      <dgm:prSet phldrT="[Tekst]"/>
      <dgm:spPr/>
      <dgm:t>
        <a:bodyPr/>
        <a:lstStyle/>
        <a:p>
          <a:r>
            <a:rPr lang="pl-PL" dirty="0" smtClean="0"/>
            <a:t>Spotkania z mieszkańcami, którzy mają </a:t>
          </a:r>
          <a:r>
            <a:rPr lang="pl-PL" b="1" dirty="0" smtClean="0"/>
            <a:t>PIEC</a:t>
          </a:r>
          <a:endParaRPr lang="pl-PL" b="1" dirty="0"/>
        </a:p>
      </dgm:t>
    </dgm:pt>
    <dgm:pt modelId="{9A57D07F-588B-4571-AF87-BADADC6C246B}" type="parTrans" cxnId="{9AF13C3C-A00A-447C-9325-035CE4DC8118}">
      <dgm:prSet/>
      <dgm:spPr/>
      <dgm:t>
        <a:bodyPr/>
        <a:lstStyle/>
        <a:p>
          <a:endParaRPr lang="pl-PL"/>
        </a:p>
      </dgm:t>
    </dgm:pt>
    <dgm:pt modelId="{8C93D5D5-AC27-408D-B32C-AE4CBEC9D22D}" type="sibTrans" cxnId="{9AF13C3C-A00A-447C-9325-035CE4DC8118}">
      <dgm:prSet/>
      <dgm:spPr/>
      <dgm:t>
        <a:bodyPr/>
        <a:lstStyle/>
        <a:p>
          <a:endParaRPr lang="pl-PL"/>
        </a:p>
      </dgm:t>
    </dgm:pt>
    <dgm:pt modelId="{D1C6B2F0-6328-41DB-93CE-A8254396478E}">
      <dgm:prSet phldrT="[Tekst]"/>
      <dgm:spPr/>
      <dgm:t>
        <a:bodyPr/>
        <a:lstStyle/>
        <a:p>
          <a:r>
            <a:rPr lang="pl-PL" b="0" dirty="0" smtClean="0"/>
            <a:t>platforma informacyjno-edukacyjna „Zmień </a:t>
          </a:r>
          <a:r>
            <a:rPr lang="pl-PL" b="1" dirty="0" smtClean="0"/>
            <a:t>PIEC” </a:t>
          </a:r>
          <a:endParaRPr lang="pl-PL" b="1" dirty="0"/>
        </a:p>
      </dgm:t>
    </dgm:pt>
    <dgm:pt modelId="{3A056DC8-69FC-40D5-ADD5-0B4F0427FF5C}" type="parTrans" cxnId="{6AEB5FA1-C310-42E1-A962-1FE75DC0E8EA}">
      <dgm:prSet/>
      <dgm:spPr/>
      <dgm:t>
        <a:bodyPr/>
        <a:lstStyle/>
        <a:p>
          <a:endParaRPr lang="pl-PL"/>
        </a:p>
      </dgm:t>
    </dgm:pt>
    <dgm:pt modelId="{8869CD64-AC38-402D-94C6-0C8C73C0B8FC}" type="sibTrans" cxnId="{6AEB5FA1-C310-42E1-A962-1FE75DC0E8EA}">
      <dgm:prSet/>
      <dgm:spPr/>
      <dgm:t>
        <a:bodyPr/>
        <a:lstStyle/>
        <a:p>
          <a:endParaRPr lang="pl-PL"/>
        </a:p>
      </dgm:t>
    </dgm:pt>
    <dgm:pt modelId="{E4649C55-7EDD-457B-8559-C4E306184A6C}">
      <dgm:prSet phldrT="[Tekst]"/>
      <dgm:spPr/>
      <dgm:t>
        <a:bodyPr/>
        <a:lstStyle/>
        <a:p>
          <a:r>
            <a:rPr lang="pl-PL" b="0" dirty="0" smtClean="0"/>
            <a:t>Współpraca z zarządcami administratorami budynków, Radami Osiedla, organizacjami </a:t>
          </a:r>
          <a:br>
            <a:rPr lang="pl-PL" b="0" dirty="0" smtClean="0"/>
          </a:br>
          <a:r>
            <a:rPr lang="pl-PL" b="0" dirty="0" smtClean="0"/>
            <a:t>i stowarzyszeniami</a:t>
          </a:r>
          <a:br>
            <a:rPr lang="pl-PL" b="0" dirty="0" smtClean="0"/>
          </a:br>
          <a:r>
            <a:rPr lang="pl-PL" b="0" dirty="0" smtClean="0"/>
            <a:t>a także Radnymi </a:t>
          </a:r>
          <a:endParaRPr lang="pl-PL" b="0" dirty="0"/>
        </a:p>
      </dgm:t>
    </dgm:pt>
    <dgm:pt modelId="{12B4FF15-1526-4B2D-83BE-DEA75D3EC121}" type="parTrans" cxnId="{59353DA6-6E73-453F-99EA-1122FF5C9356}">
      <dgm:prSet/>
      <dgm:spPr/>
      <dgm:t>
        <a:bodyPr/>
        <a:lstStyle/>
        <a:p>
          <a:endParaRPr lang="pl-PL"/>
        </a:p>
      </dgm:t>
    </dgm:pt>
    <dgm:pt modelId="{B64D0DE9-1CDF-45BE-B289-240E40E020DC}" type="sibTrans" cxnId="{59353DA6-6E73-453F-99EA-1122FF5C9356}">
      <dgm:prSet/>
      <dgm:spPr/>
      <dgm:t>
        <a:bodyPr/>
        <a:lstStyle/>
        <a:p>
          <a:endParaRPr lang="pl-PL"/>
        </a:p>
      </dgm:t>
    </dgm:pt>
    <dgm:pt modelId="{7FC9C806-74D4-4425-9406-0CA212865F45}" type="pres">
      <dgm:prSet presAssocID="{716FE868-0BA1-4AB1-8372-8DE37BF08531}" presName="CompostProcess" presStyleCnt="0">
        <dgm:presLayoutVars>
          <dgm:dir/>
          <dgm:resizeHandles val="exact"/>
        </dgm:presLayoutVars>
      </dgm:prSet>
      <dgm:spPr/>
    </dgm:pt>
    <dgm:pt modelId="{7871C046-789A-42ED-8A4D-40D96FA1A26D}" type="pres">
      <dgm:prSet presAssocID="{716FE868-0BA1-4AB1-8372-8DE37BF08531}" presName="arrow" presStyleLbl="bgShp" presStyleIdx="0" presStyleCnt="1" custScaleX="117647"/>
      <dgm:spPr/>
    </dgm:pt>
    <dgm:pt modelId="{C4096D44-0E9E-46EA-917D-7B1104C7400E}" type="pres">
      <dgm:prSet presAssocID="{716FE868-0BA1-4AB1-8372-8DE37BF08531}" presName="linearProcess" presStyleCnt="0"/>
      <dgm:spPr/>
    </dgm:pt>
    <dgm:pt modelId="{CB16A178-3F91-4A38-A291-4B01C345C695}" type="pres">
      <dgm:prSet presAssocID="{D1C6B2F0-6328-41DB-93CE-A8254396478E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E1F554-E3AF-4142-8B6F-1679B307811F}" type="pres">
      <dgm:prSet presAssocID="{8869CD64-AC38-402D-94C6-0C8C73C0B8FC}" presName="sibTrans" presStyleCnt="0"/>
      <dgm:spPr/>
    </dgm:pt>
    <dgm:pt modelId="{2E8ADD70-CD68-4F05-A9BF-67DD3A13B6CB}" type="pres">
      <dgm:prSet presAssocID="{E4649C55-7EDD-457B-8559-C4E306184A6C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1BB4F4-2E8A-4081-B80E-9BED0F336245}" type="pres">
      <dgm:prSet presAssocID="{B64D0DE9-1CDF-45BE-B289-240E40E020DC}" presName="sibTrans" presStyleCnt="0"/>
      <dgm:spPr/>
    </dgm:pt>
    <dgm:pt modelId="{C1C5AC4C-26C6-4F1D-9799-7AAADA32066B}" type="pres">
      <dgm:prSet presAssocID="{35D1D065-1647-41DF-BFA9-759958B31570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AEA94A-AB26-452A-8B6E-15EEC908E655}" type="pres">
      <dgm:prSet presAssocID="{8C93D5D5-AC27-408D-B32C-AE4CBEC9D22D}" presName="sibTrans" presStyleCnt="0"/>
      <dgm:spPr/>
    </dgm:pt>
    <dgm:pt modelId="{BE81C1EF-2BF6-46AE-81F4-7A72D0C6BD4F}" type="pres">
      <dgm:prSet presAssocID="{57EE3DCE-95E2-4763-BDCA-42DA8275092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C3BA49-71A4-455A-AFB8-2551F87139DE}" type="pres">
      <dgm:prSet presAssocID="{2BDDA8C6-DD00-4324-A47C-365BB59F1039}" presName="sibTrans" presStyleCnt="0"/>
      <dgm:spPr/>
    </dgm:pt>
    <dgm:pt modelId="{FFE174B0-CC6A-4733-AE38-AC313FFB96D9}" type="pres">
      <dgm:prSet presAssocID="{66ED3887-4B34-4621-AC2E-B5110AE1EE56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F7D383-89E9-4BC7-8016-0845C163C92F}" type="pres">
      <dgm:prSet presAssocID="{923C4924-4655-4572-8695-54A9583FAF4E}" presName="sibTrans" presStyleCnt="0"/>
      <dgm:spPr/>
    </dgm:pt>
    <dgm:pt modelId="{03C2AF47-FA94-41CE-B027-B75B22A3F203}" type="pres">
      <dgm:prSet presAssocID="{D5243A78-407C-4AAE-ADD1-592718083EF4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1BD99-F8BB-43E6-824C-C7340199109B}" type="pres">
      <dgm:prSet presAssocID="{DC15B7E2-BE97-4EB6-9FBE-19AC645AD04C}" presName="sibTrans" presStyleCnt="0"/>
      <dgm:spPr/>
    </dgm:pt>
    <dgm:pt modelId="{3F7FCBE0-ADCE-481B-A0FE-BB0C21C04D8B}" type="pres">
      <dgm:prSet presAssocID="{36157024-AB73-465D-BEDF-EEB5D484D84A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A1B9B6-FECA-4DE9-839D-C1F0804F4B80}" type="pres">
      <dgm:prSet presAssocID="{4911CF62-F7B1-49E6-BB28-D51793538ABE}" presName="sibTrans" presStyleCnt="0"/>
      <dgm:spPr/>
    </dgm:pt>
    <dgm:pt modelId="{09F4D21D-0953-4A8F-9C98-901A3C456A11}" type="pres">
      <dgm:prSet presAssocID="{E63268BE-514B-4130-AD03-FEA28FC3FA4E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AE1076-F399-44FC-A922-001CBE9443A4}" type="presOf" srcId="{57EE3DCE-95E2-4763-BDCA-42DA8275092E}" destId="{BE81C1EF-2BF6-46AE-81F4-7A72D0C6BD4F}" srcOrd="0" destOrd="0" presId="urn:microsoft.com/office/officeart/2005/8/layout/hProcess9"/>
    <dgm:cxn modelId="{3EF269E0-2200-49A1-AF1C-7F92316DEB44}" type="presOf" srcId="{35D1D065-1647-41DF-BFA9-759958B31570}" destId="{C1C5AC4C-26C6-4F1D-9799-7AAADA32066B}" srcOrd="0" destOrd="0" presId="urn:microsoft.com/office/officeart/2005/8/layout/hProcess9"/>
    <dgm:cxn modelId="{91E82466-A01B-4D86-8CD8-2E450C986A15}" srcId="{716FE868-0BA1-4AB1-8372-8DE37BF08531}" destId="{66ED3887-4B34-4621-AC2E-B5110AE1EE56}" srcOrd="4" destOrd="0" parTransId="{CF1E4CE5-15EA-486C-9BBA-7224E71531BE}" sibTransId="{923C4924-4655-4572-8695-54A9583FAF4E}"/>
    <dgm:cxn modelId="{F9923497-DE9F-4BD6-9893-BF2AA67CA366}" type="presOf" srcId="{E63268BE-514B-4130-AD03-FEA28FC3FA4E}" destId="{09F4D21D-0953-4A8F-9C98-901A3C456A11}" srcOrd="0" destOrd="0" presId="urn:microsoft.com/office/officeart/2005/8/layout/hProcess9"/>
    <dgm:cxn modelId="{9AF13C3C-A00A-447C-9325-035CE4DC8118}" srcId="{716FE868-0BA1-4AB1-8372-8DE37BF08531}" destId="{35D1D065-1647-41DF-BFA9-759958B31570}" srcOrd="2" destOrd="0" parTransId="{9A57D07F-588B-4571-AF87-BADADC6C246B}" sibTransId="{8C93D5D5-AC27-408D-B32C-AE4CBEC9D22D}"/>
    <dgm:cxn modelId="{59353DA6-6E73-453F-99EA-1122FF5C9356}" srcId="{716FE868-0BA1-4AB1-8372-8DE37BF08531}" destId="{E4649C55-7EDD-457B-8559-C4E306184A6C}" srcOrd="1" destOrd="0" parTransId="{12B4FF15-1526-4B2D-83BE-DEA75D3EC121}" sibTransId="{B64D0DE9-1CDF-45BE-B289-240E40E020DC}"/>
    <dgm:cxn modelId="{6AEB5FA1-C310-42E1-A962-1FE75DC0E8EA}" srcId="{716FE868-0BA1-4AB1-8372-8DE37BF08531}" destId="{D1C6B2F0-6328-41DB-93CE-A8254396478E}" srcOrd="0" destOrd="0" parTransId="{3A056DC8-69FC-40D5-ADD5-0B4F0427FF5C}" sibTransId="{8869CD64-AC38-402D-94C6-0C8C73C0B8FC}"/>
    <dgm:cxn modelId="{AC4B4521-F784-4207-843B-CBE0391F1ECC}" type="presOf" srcId="{66ED3887-4B34-4621-AC2E-B5110AE1EE56}" destId="{FFE174B0-CC6A-4733-AE38-AC313FFB96D9}" srcOrd="0" destOrd="0" presId="urn:microsoft.com/office/officeart/2005/8/layout/hProcess9"/>
    <dgm:cxn modelId="{C5A44EF4-6A9B-4B0D-8F43-8D851456D217}" srcId="{716FE868-0BA1-4AB1-8372-8DE37BF08531}" destId="{36157024-AB73-465D-BEDF-EEB5D484D84A}" srcOrd="6" destOrd="0" parTransId="{8E89FDFA-F870-4805-8052-3528AF990AA4}" sibTransId="{4911CF62-F7B1-49E6-BB28-D51793538ABE}"/>
    <dgm:cxn modelId="{509D674B-DC09-49D1-B5F0-FBD970E92E2B}" srcId="{716FE868-0BA1-4AB1-8372-8DE37BF08531}" destId="{E63268BE-514B-4130-AD03-FEA28FC3FA4E}" srcOrd="7" destOrd="0" parTransId="{3B8DE991-D4F8-4EE8-A6F0-A1B086F1FF38}" sibTransId="{160736A3-9DC4-47FA-BA8A-524966C1CC18}"/>
    <dgm:cxn modelId="{63FB506F-89FB-4947-A418-8D2D3B2DCA86}" srcId="{716FE868-0BA1-4AB1-8372-8DE37BF08531}" destId="{D5243A78-407C-4AAE-ADD1-592718083EF4}" srcOrd="5" destOrd="0" parTransId="{535D303B-E372-411F-B800-08A72AB2B987}" sibTransId="{DC15B7E2-BE97-4EB6-9FBE-19AC645AD04C}"/>
    <dgm:cxn modelId="{AB805319-BF5B-4B8E-AD98-CB85367D1946}" type="presOf" srcId="{E4649C55-7EDD-457B-8559-C4E306184A6C}" destId="{2E8ADD70-CD68-4F05-A9BF-67DD3A13B6CB}" srcOrd="0" destOrd="0" presId="urn:microsoft.com/office/officeart/2005/8/layout/hProcess9"/>
    <dgm:cxn modelId="{74A39100-A2BF-49F6-BE40-EC5B3C722131}" type="presOf" srcId="{36157024-AB73-465D-BEDF-EEB5D484D84A}" destId="{3F7FCBE0-ADCE-481B-A0FE-BB0C21C04D8B}" srcOrd="0" destOrd="0" presId="urn:microsoft.com/office/officeart/2005/8/layout/hProcess9"/>
    <dgm:cxn modelId="{3CC0EAD9-3388-45E1-A689-8FA88E789092}" type="presOf" srcId="{716FE868-0BA1-4AB1-8372-8DE37BF08531}" destId="{7FC9C806-74D4-4425-9406-0CA212865F45}" srcOrd="0" destOrd="0" presId="urn:microsoft.com/office/officeart/2005/8/layout/hProcess9"/>
    <dgm:cxn modelId="{FA313F20-E5FC-403E-A485-3185E9BF6D6E}" srcId="{716FE868-0BA1-4AB1-8372-8DE37BF08531}" destId="{57EE3DCE-95E2-4763-BDCA-42DA8275092E}" srcOrd="3" destOrd="0" parTransId="{1D5D9F58-CAD5-4946-9390-46E8B869CBFC}" sibTransId="{2BDDA8C6-DD00-4324-A47C-365BB59F1039}"/>
    <dgm:cxn modelId="{1CD0638F-1C62-4662-917E-F48753C468A0}" type="presOf" srcId="{D1C6B2F0-6328-41DB-93CE-A8254396478E}" destId="{CB16A178-3F91-4A38-A291-4B01C345C695}" srcOrd="0" destOrd="0" presId="urn:microsoft.com/office/officeart/2005/8/layout/hProcess9"/>
    <dgm:cxn modelId="{4219CB91-D863-45CA-B829-035D81096C8D}" type="presOf" srcId="{D5243A78-407C-4AAE-ADD1-592718083EF4}" destId="{03C2AF47-FA94-41CE-B027-B75B22A3F203}" srcOrd="0" destOrd="0" presId="urn:microsoft.com/office/officeart/2005/8/layout/hProcess9"/>
    <dgm:cxn modelId="{383ACAFC-A9FD-40AA-9A65-BBFEE6227D2B}" type="presParOf" srcId="{7FC9C806-74D4-4425-9406-0CA212865F45}" destId="{7871C046-789A-42ED-8A4D-40D96FA1A26D}" srcOrd="0" destOrd="0" presId="urn:microsoft.com/office/officeart/2005/8/layout/hProcess9"/>
    <dgm:cxn modelId="{56B7149D-908A-4668-9FDC-E1C427E64DD2}" type="presParOf" srcId="{7FC9C806-74D4-4425-9406-0CA212865F45}" destId="{C4096D44-0E9E-46EA-917D-7B1104C7400E}" srcOrd="1" destOrd="0" presId="urn:microsoft.com/office/officeart/2005/8/layout/hProcess9"/>
    <dgm:cxn modelId="{F9E4510E-AF4F-4305-AEC1-EB9E81B7B5AE}" type="presParOf" srcId="{C4096D44-0E9E-46EA-917D-7B1104C7400E}" destId="{CB16A178-3F91-4A38-A291-4B01C345C695}" srcOrd="0" destOrd="0" presId="urn:microsoft.com/office/officeart/2005/8/layout/hProcess9"/>
    <dgm:cxn modelId="{29376EBB-CF1D-46C2-BC14-07CE295398FC}" type="presParOf" srcId="{C4096D44-0E9E-46EA-917D-7B1104C7400E}" destId="{59E1F554-E3AF-4142-8B6F-1679B307811F}" srcOrd="1" destOrd="0" presId="urn:microsoft.com/office/officeart/2005/8/layout/hProcess9"/>
    <dgm:cxn modelId="{E487FB41-53E2-4142-B00D-CA2FD8E35A15}" type="presParOf" srcId="{C4096D44-0E9E-46EA-917D-7B1104C7400E}" destId="{2E8ADD70-CD68-4F05-A9BF-67DD3A13B6CB}" srcOrd="2" destOrd="0" presId="urn:microsoft.com/office/officeart/2005/8/layout/hProcess9"/>
    <dgm:cxn modelId="{28976869-8ED5-49AD-9CF9-8C1EC81DBF34}" type="presParOf" srcId="{C4096D44-0E9E-46EA-917D-7B1104C7400E}" destId="{281BB4F4-2E8A-4081-B80E-9BED0F336245}" srcOrd="3" destOrd="0" presId="urn:microsoft.com/office/officeart/2005/8/layout/hProcess9"/>
    <dgm:cxn modelId="{548F7BA4-3D3C-454A-87B5-379B2674490C}" type="presParOf" srcId="{C4096D44-0E9E-46EA-917D-7B1104C7400E}" destId="{C1C5AC4C-26C6-4F1D-9799-7AAADA32066B}" srcOrd="4" destOrd="0" presId="urn:microsoft.com/office/officeart/2005/8/layout/hProcess9"/>
    <dgm:cxn modelId="{17B2465C-F3F8-44FA-BB0F-3FACF53531CC}" type="presParOf" srcId="{C4096D44-0E9E-46EA-917D-7B1104C7400E}" destId="{04AEA94A-AB26-452A-8B6E-15EEC908E655}" srcOrd="5" destOrd="0" presId="urn:microsoft.com/office/officeart/2005/8/layout/hProcess9"/>
    <dgm:cxn modelId="{F9C83384-71A5-49BF-A3AB-DAD0D1BB6FD5}" type="presParOf" srcId="{C4096D44-0E9E-46EA-917D-7B1104C7400E}" destId="{BE81C1EF-2BF6-46AE-81F4-7A72D0C6BD4F}" srcOrd="6" destOrd="0" presId="urn:microsoft.com/office/officeart/2005/8/layout/hProcess9"/>
    <dgm:cxn modelId="{A3DB444D-A435-463F-8B20-A119EA024EE8}" type="presParOf" srcId="{C4096D44-0E9E-46EA-917D-7B1104C7400E}" destId="{5BC3BA49-71A4-455A-AFB8-2551F87139DE}" srcOrd="7" destOrd="0" presId="urn:microsoft.com/office/officeart/2005/8/layout/hProcess9"/>
    <dgm:cxn modelId="{587428B5-F586-4C54-B539-539FDA8EC712}" type="presParOf" srcId="{C4096D44-0E9E-46EA-917D-7B1104C7400E}" destId="{FFE174B0-CC6A-4733-AE38-AC313FFB96D9}" srcOrd="8" destOrd="0" presId="urn:microsoft.com/office/officeart/2005/8/layout/hProcess9"/>
    <dgm:cxn modelId="{CB9104B2-F6D9-41B5-8B8B-359D4971F000}" type="presParOf" srcId="{C4096D44-0E9E-46EA-917D-7B1104C7400E}" destId="{F8F7D383-89E9-4BC7-8016-0845C163C92F}" srcOrd="9" destOrd="0" presId="urn:microsoft.com/office/officeart/2005/8/layout/hProcess9"/>
    <dgm:cxn modelId="{0F70D9AA-8CF6-4696-A055-2A5B6B422B03}" type="presParOf" srcId="{C4096D44-0E9E-46EA-917D-7B1104C7400E}" destId="{03C2AF47-FA94-41CE-B027-B75B22A3F203}" srcOrd="10" destOrd="0" presId="urn:microsoft.com/office/officeart/2005/8/layout/hProcess9"/>
    <dgm:cxn modelId="{2F2F0303-E5FD-4EC7-9AB7-C7D79865B487}" type="presParOf" srcId="{C4096D44-0E9E-46EA-917D-7B1104C7400E}" destId="{5CC1BD99-F8BB-43E6-824C-C7340199109B}" srcOrd="11" destOrd="0" presId="urn:microsoft.com/office/officeart/2005/8/layout/hProcess9"/>
    <dgm:cxn modelId="{527F4F3B-3EC7-412F-82A0-F8140C8EFE5E}" type="presParOf" srcId="{C4096D44-0E9E-46EA-917D-7B1104C7400E}" destId="{3F7FCBE0-ADCE-481B-A0FE-BB0C21C04D8B}" srcOrd="12" destOrd="0" presId="urn:microsoft.com/office/officeart/2005/8/layout/hProcess9"/>
    <dgm:cxn modelId="{5C6B9E44-B0FA-4298-B803-61EDF77A1333}" type="presParOf" srcId="{C4096D44-0E9E-46EA-917D-7B1104C7400E}" destId="{40A1B9B6-FECA-4DE9-839D-C1F0804F4B80}" srcOrd="13" destOrd="0" presId="urn:microsoft.com/office/officeart/2005/8/layout/hProcess9"/>
    <dgm:cxn modelId="{8DE95F4B-DF0F-47F1-AC55-94EA1C3FDD32}" type="presParOf" srcId="{C4096D44-0E9E-46EA-917D-7B1104C7400E}" destId="{09F4D21D-0953-4A8F-9C98-901A3C456A1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1C046-789A-42ED-8A4D-40D96FA1A26D}">
      <dsp:nvSpPr>
        <dsp:cNvPr id="0" name=""/>
        <dsp:cNvSpPr/>
      </dsp:nvSpPr>
      <dsp:spPr>
        <a:xfrm>
          <a:off x="2" y="0"/>
          <a:ext cx="9143995" cy="4348192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B16A178-3F91-4A38-A291-4B01C345C695}">
      <dsp:nvSpPr>
        <dsp:cNvPr id="0" name=""/>
        <dsp:cNvSpPr/>
      </dsp:nvSpPr>
      <dsp:spPr>
        <a:xfrm>
          <a:off x="362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0" kern="1200" dirty="0" smtClean="0"/>
            <a:t>platforma informacyjno-edukacyjna „Zmień </a:t>
          </a:r>
          <a:r>
            <a:rPr lang="pl-PL" sz="900" b="1" kern="1200" dirty="0" smtClean="0"/>
            <a:t>PIEC” </a:t>
          </a:r>
          <a:endParaRPr lang="pl-PL" sz="900" b="1" kern="1200" dirty="0"/>
        </a:p>
      </dsp:txBody>
      <dsp:txXfrm>
        <a:off x="53816" y="1357911"/>
        <a:ext cx="988094" cy="1632368"/>
      </dsp:txXfrm>
    </dsp:sp>
    <dsp:sp modelId="{2E8ADD70-CD68-4F05-A9BF-67DD3A13B6CB}">
      <dsp:nvSpPr>
        <dsp:cNvPr id="0" name=""/>
        <dsp:cNvSpPr/>
      </dsp:nvSpPr>
      <dsp:spPr>
        <a:xfrm>
          <a:off x="1150115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0" kern="1200" dirty="0" smtClean="0"/>
            <a:t>Współpraca z zarządcami administratorami budynków, Radami Osiedla, organizacjami </a:t>
          </a:r>
          <a:br>
            <a:rPr lang="pl-PL" sz="900" b="0" kern="1200" dirty="0" smtClean="0"/>
          </a:br>
          <a:r>
            <a:rPr lang="pl-PL" sz="900" b="0" kern="1200" dirty="0" smtClean="0"/>
            <a:t>i stowarzyszeniami</a:t>
          </a:r>
          <a:br>
            <a:rPr lang="pl-PL" sz="900" b="0" kern="1200" dirty="0" smtClean="0"/>
          </a:br>
          <a:r>
            <a:rPr lang="pl-PL" sz="900" b="0" kern="1200" dirty="0" smtClean="0"/>
            <a:t>a także Radnymi </a:t>
          </a:r>
          <a:endParaRPr lang="pl-PL" sz="900" b="0" kern="1200" dirty="0"/>
        </a:p>
      </dsp:txBody>
      <dsp:txXfrm>
        <a:off x="1203569" y="1357911"/>
        <a:ext cx="988094" cy="1632368"/>
      </dsp:txXfrm>
    </dsp:sp>
    <dsp:sp modelId="{C1C5AC4C-26C6-4F1D-9799-7AAADA32066B}">
      <dsp:nvSpPr>
        <dsp:cNvPr id="0" name=""/>
        <dsp:cNvSpPr/>
      </dsp:nvSpPr>
      <dsp:spPr>
        <a:xfrm>
          <a:off x="2299868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Spotkania z mieszkańcami, którzy mają </a:t>
          </a:r>
          <a:r>
            <a:rPr lang="pl-PL" sz="900" b="1" kern="1200" dirty="0" smtClean="0"/>
            <a:t>PIEC</a:t>
          </a:r>
          <a:endParaRPr lang="pl-PL" sz="900" b="1" kern="1200" dirty="0"/>
        </a:p>
      </dsp:txBody>
      <dsp:txXfrm>
        <a:off x="2353322" y="1357911"/>
        <a:ext cx="988094" cy="1632368"/>
      </dsp:txXfrm>
    </dsp:sp>
    <dsp:sp modelId="{BE81C1EF-2BF6-46AE-81F4-7A72D0C6BD4F}">
      <dsp:nvSpPr>
        <dsp:cNvPr id="0" name=""/>
        <dsp:cNvSpPr/>
      </dsp:nvSpPr>
      <dsp:spPr>
        <a:xfrm>
          <a:off x="3449621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Informacja dlaczego warto wymienić </a:t>
          </a:r>
          <a:r>
            <a:rPr lang="pl-PL" sz="900" b="1" kern="1200" dirty="0" smtClean="0"/>
            <a:t>PIEC</a:t>
          </a:r>
          <a:endParaRPr lang="pl-PL" sz="900" b="1" kern="1200" dirty="0"/>
        </a:p>
      </dsp:txBody>
      <dsp:txXfrm>
        <a:off x="3503075" y="1357911"/>
        <a:ext cx="988094" cy="1632368"/>
      </dsp:txXfrm>
    </dsp:sp>
    <dsp:sp modelId="{FFE174B0-CC6A-4733-AE38-AC313FFB96D9}">
      <dsp:nvSpPr>
        <dsp:cNvPr id="0" name=""/>
        <dsp:cNvSpPr/>
      </dsp:nvSpPr>
      <dsp:spPr>
        <a:xfrm>
          <a:off x="4599375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Informacja o tym, jakie są wady, zalety i koszty każdego systemu grzewczego</a:t>
          </a:r>
          <a:endParaRPr lang="pl-PL" sz="900" kern="1200" dirty="0"/>
        </a:p>
      </dsp:txBody>
      <dsp:txXfrm>
        <a:off x="4652829" y="1357911"/>
        <a:ext cx="988094" cy="1632368"/>
      </dsp:txXfrm>
    </dsp:sp>
    <dsp:sp modelId="{03C2AF47-FA94-41CE-B027-B75B22A3F203}">
      <dsp:nvSpPr>
        <dsp:cNvPr id="0" name=""/>
        <dsp:cNvSpPr/>
      </dsp:nvSpPr>
      <dsp:spPr>
        <a:xfrm>
          <a:off x="5749128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Informacja, krok po kroku, co należy zrobić aby wymienić  </a:t>
          </a:r>
          <a:r>
            <a:rPr lang="pl-PL" sz="900" b="1" kern="1200" dirty="0" smtClean="0"/>
            <a:t>PIEC</a:t>
          </a:r>
          <a:r>
            <a:rPr lang="pl-PL" sz="900" kern="1200" dirty="0" smtClean="0"/>
            <a:t> na ekologiczny  system grzewczy </a:t>
          </a:r>
          <a:endParaRPr lang="pl-PL" sz="900" kern="1200" dirty="0"/>
        </a:p>
      </dsp:txBody>
      <dsp:txXfrm>
        <a:off x="5802582" y="1357911"/>
        <a:ext cx="988094" cy="1632368"/>
      </dsp:txXfrm>
    </dsp:sp>
    <dsp:sp modelId="{3F7FCBE0-ADCE-481B-A0FE-BB0C21C04D8B}">
      <dsp:nvSpPr>
        <dsp:cNvPr id="0" name=""/>
        <dsp:cNvSpPr/>
      </dsp:nvSpPr>
      <dsp:spPr>
        <a:xfrm>
          <a:off x="6898881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Informacja w jaki sposób uzyskać dofinansowanie na wymianę </a:t>
          </a:r>
          <a:r>
            <a:rPr lang="pl-PL" sz="900" b="1" kern="1200" dirty="0" smtClean="0"/>
            <a:t>PIECA</a:t>
          </a:r>
        </a:p>
      </dsp:txBody>
      <dsp:txXfrm>
        <a:off x="6952335" y="1357911"/>
        <a:ext cx="988094" cy="1632368"/>
      </dsp:txXfrm>
    </dsp:sp>
    <dsp:sp modelId="{09F4D21D-0953-4A8F-9C98-901A3C456A11}">
      <dsp:nvSpPr>
        <dsp:cNvPr id="0" name=""/>
        <dsp:cNvSpPr/>
      </dsp:nvSpPr>
      <dsp:spPr>
        <a:xfrm>
          <a:off x="8048634" y="1304457"/>
          <a:ext cx="1095002" cy="1739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Informacja ile </a:t>
          </a:r>
          <a:br>
            <a:rPr lang="pl-PL" sz="900" kern="1200" dirty="0" smtClean="0"/>
          </a:br>
          <a:r>
            <a:rPr lang="pl-PL" sz="900" kern="1200" dirty="0" smtClean="0"/>
            <a:t>i kiedy można uzyskać zwrot kosztów za ogrzewanie po zlikwidowaniu </a:t>
          </a:r>
          <a:r>
            <a:rPr lang="pl-PL" sz="900" b="1" kern="1200" dirty="0" smtClean="0"/>
            <a:t>PIECA</a:t>
          </a:r>
          <a:r>
            <a:rPr lang="pl-PL" sz="900" kern="1200" dirty="0" smtClean="0"/>
            <a:t> </a:t>
          </a:r>
        </a:p>
      </dsp:txBody>
      <dsp:txXfrm>
        <a:off x="8102088" y="1357911"/>
        <a:ext cx="988094" cy="1632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D6E5C-87E4-4E60-BCD7-E589F518A2C4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0586-12CD-473C-BE54-2538799A56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6525A4-3A14-4897-971E-0A751BF2282D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6525A4-3A14-4897-971E-0A751BF2282D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6525A4-3A14-4897-971E-0A751BF2282D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0B1F-9FD4-4A79-A13F-B79B19493C11}" type="datetimeFigureOut">
              <a:rPr lang="pl-PL" smtClean="0"/>
              <a:pPr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A4AE-C9F9-439C-9E10-C2761DE3AFD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ównoległobok 20"/>
          <p:cNvSpPr/>
          <p:nvPr/>
        </p:nvSpPr>
        <p:spPr>
          <a:xfrm>
            <a:off x="755576" y="2492896"/>
            <a:ext cx="8208912" cy="100811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POWIETRZA WE WROCŁAWIU </a:t>
            </a:r>
          </a:p>
        </p:txBody>
      </p:sp>
      <p:sp>
        <p:nvSpPr>
          <p:cNvPr id="20" name="Równoległobok 19"/>
          <p:cNvSpPr/>
          <p:nvPr/>
        </p:nvSpPr>
        <p:spPr>
          <a:xfrm>
            <a:off x="251520" y="1628800"/>
            <a:ext cx="5832648" cy="10801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POPRAWA</a:t>
            </a:r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</a:rPr>
              <a:t>JAKOŚCI</a:t>
            </a:r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pl-PL" sz="4000" dirty="0"/>
          </a:p>
        </p:txBody>
      </p:sp>
      <p:sp>
        <p:nvSpPr>
          <p:cNvPr id="25" name="Dowolny kształt 24"/>
          <p:cNvSpPr/>
          <p:nvPr/>
        </p:nvSpPr>
        <p:spPr>
          <a:xfrm>
            <a:off x="0" y="4869160"/>
            <a:ext cx="5364088" cy="1988840"/>
          </a:xfrm>
          <a:custGeom>
            <a:avLst/>
            <a:gdLst>
              <a:gd name="connsiteX0" fmla="*/ 0 w 4104456"/>
              <a:gd name="connsiteY0" fmla="*/ 1988840 h 1988840"/>
              <a:gd name="connsiteX1" fmla="*/ 497210 w 4104456"/>
              <a:gd name="connsiteY1" fmla="*/ 0 h 1988840"/>
              <a:gd name="connsiteX2" fmla="*/ 4104456 w 4104456"/>
              <a:gd name="connsiteY2" fmla="*/ 0 h 1988840"/>
              <a:gd name="connsiteX3" fmla="*/ 3607246 w 4104456"/>
              <a:gd name="connsiteY3" fmla="*/ 1988840 h 1988840"/>
              <a:gd name="connsiteX4" fmla="*/ 0 w 4104456"/>
              <a:gd name="connsiteY4" fmla="*/ 1988840 h 1988840"/>
              <a:gd name="connsiteX0" fmla="*/ 0 w 4104456"/>
              <a:gd name="connsiteY0" fmla="*/ 1988840 h 1988840"/>
              <a:gd name="connsiteX1" fmla="*/ 0 w 4104456"/>
              <a:gd name="connsiteY1" fmla="*/ 0 h 1988840"/>
              <a:gd name="connsiteX2" fmla="*/ 4104456 w 4104456"/>
              <a:gd name="connsiteY2" fmla="*/ 0 h 1988840"/>
              <a:gd name="connsiteX3" fmla="*/ 3607246 w 4104456"/>
              <a:gd name="connsiteY3" fmla="*/ 1988840 h 1988840"/>
              <a:gd name="connsiteX4" fmla="*/ 0 w 4104456"/>
              <a:gd name="connsiteY4" fmla="*/ 1988840 h 19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456" h="1988840">
                <a:moveTo>
                  <a:pt x="0" y="1988840"/>
                </a:moveTo>
                <a:lnTo>
                  <a:pt x="0" y="0"/>
                </a:lnTo>
                <a:lnTo>
                  <a:pt x="4104456" y="0"/>
                </a:lnTo>
                <a:lnTo>
                  <a:pt x="3607246" y="1988840"/>
                </a:lnTo>
                <a:lnTo>
                  <a:pt x="0" y="1988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 dirty="0"/>
          </a:p>
        </p:txBody>
      </p:sp>
      <p:pic>
        <p:nvPicPr>
          <p:cNvPr id="30" name="Obraz 29"/>
          <p:cNvPicPr/>
          <p:nvPr/>
        </p:nvPicPr>
        <p:blipFill>
          <a:blip r:embed="rId3" cstate="print"/>
          <a:srcRect l="66084" t="85921" r="20775" b="8489"/>
          <a:stretch>
            <a:fillRect/>
          </a:stretch>
        </p:blipFill>
        <p:spPr bwMode="auto">
          <a:xfrm>
            <a:off x="6948264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44678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Program Zmień </a:t>
            </a:r>
            <a:r>
              <a:rPr lang="pl-PL" sz="2800" b="1" dirty="0" smtClean="0">
                <a:solidFill>
                  <a:schemeClr val="bg1"/>
                </a:solidFill>
              </a:rPr>
              <a:t>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olny kształt 16"/>
          <p:cNvSpPr/>
          <p:nvPr/>
        </p:nvSpPr>
        <p:spPr>
          <a:xfrm>
            <a:off x="0" y="2204864"/>
            <a:ext cx="5004048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Kawka Plus / Termo Kawka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0" y="3284984"/>
            <a:ext cx="637220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Likwidacja pieców w zasobie 100% komunalnym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0" y="4437112"/>
            <a:ext cx="723629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Zwolnienia i ulgi z czynszu dla mieszkańców 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Dowolny kształt 27"/>
          <p:cNvSpPr/>
          <p:nvPr/>
        </p:nvSpPr>
        <p:spPr>
          <a:xfrm>
            <a:off x="0" y="5517232"/>
            <a:ext cx="781236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Lokalny Program Osłonowy</a:t>
            </a:r>
          </a:p>
        </p:txBody>
      </p:sp>
    </p:spTree>
    <p:extLst>
      <p:ext uri="{BB962C8B-B14F-4D97-AF65-F5344CB8AC3E}">
        <p14:creationId xmlns:p14="http://schemas.microsoft.com/office/powerpoint/2010/main" val="379121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4" cstate="print"/>
          <a:srcRect l="52278" t="52074" r="23999" b="26180"/>
          <a:stretch>
            <a:fillRect/>
          </a:stretch>
        </p:blipFill>
        <p:spPr bwMode="auto">
          <a:xfrm>
            <a:off x="5220072" y="2708920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5" cstate="print"/>
          <a:srcRect l="36820" t="56366" r="50209" b="28612"/>
          <a:stretch>
            <a:fillRect/>
          </a:stretch>
        </p:blipFill>
        <p:spPr bwMode="auto">
          <a:xfrm>
            <a:off x="899592" y="2420888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0" y="5517232"/>
            <a:ext cx="781236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Nawet do 20 tys. zł dopłaty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</a:t>
            </a:r>
            <a:r>
              <a:rPr lang="pl-PL" sz="2800" b="1" dirty="0" smtClean="0">
                <a:solidFill>
                  <a:schemeClr val="bg1"/>
                </a:solidFill>
              </a:rPr>
              <a:t>narzędzia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endParaRPr lang="pl-PL" sz="28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Nowa Kawka Plus cel zmiany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3429000"/>
            <a:ext cx="8784976" cy="29523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 dostosowanie uchwały dotacyjnej do zapisów uchwały „antysmogowej”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 wsparcie mieszkańców w wymianie systemu ogrzewania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 zmobilizowanie mieszkańców do szybszej wymiany pieców na paliwa stałe poprzez wprowadzenie nowego systemu dofinansowania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 likwidacja pieców zasilanych paliwami stałymi, również użytkowanych zamiennie ze źródłami niskoemisyjnymi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/>
          <a:srcRect l="36820" t="56366" r="50209" b="28612"/>
          <a:stretch>
            <a:fillRect/>
          </a:stretch>
        </p:blipFill>
        <p:spPr bwMode="auto">
          <a:xfrm>
            <a:off x="6660232" y="2060848"/>
            <a:ext cx="1872208" cy="133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Nowa Kawka Plus bez wkładu własnego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4427984" y="3789040"/>
            <a:ext cx="4716016" cy="2088232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Dofinansowanie </a:t>
            </a:r>
            <a:r>
              <a:rPr lang="pl-PL" sz="2400" b="1" dirty="0" smtClean="0"/>
              <a:t>100%</a:t>
            </a:r>
            <a:r>
              <a:rPr lang="pl-PL" b="1" dirty="0" smtClean="0"/>
              <a:t> nawet do </a:t>
            </a:r>
            <a:r>
              <a:rPr lang="pl-PL" sz="2400" b="1" u="sng" dirty="0" smtClean="0"/>
              <a:t>15 tys. zł</a:t>
            </a:r>
          </a:p>
          <a:p>
            <a:r>
              <a:rPr lang="pl-PL" dirty="0" smtClean="0"/>
              <a:t>• Rok 2020 – 15 tys. zł</a:t>
            </a:r>
          </a:p>
          <a:p>
            <a:r>
              <a:rPr lang="pl-PL" dirty="0" smtClean="0"/>
              <a:t>• Rok 2021 – 15 tys. zł</a:t>
            </a:r>
          </a:p>
          <a:p>
            <a:r>
              <a:rPr lang="pl-PL" dirty="0" smtClean="0"/>
              <a:t>• Rok 2022 – 12 tys. zł</a:t>
            </a:r>
          </a:p>
          <a:p>
            <a:r>
              <a:rPr lang="pl-PL" dirty="0" smtClean="0"/>
              <a:t>• Rok 2023 – 10 tys. zł</a:t>
            </a:r>
          </a:p>
          <a:p>
            <a:r>
              <a:rPr lang="pl-PL" dirty="0" smtClean="0"/>
              <a:t>• Rok 2024 – 8 tys. zł</a:t>
            </a:r>
            <a:endParaRPr lang="pl-PL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4" cstate="print"/>
          <a:srcRect l="36820" t="56366" r="50209" b="28612"/>
          <a:stretch>
            <a:fillRect/>
          </a:stretch>
        </p:blipFill>
        <p:spPr bwMode="auto">
          <a:xfrm>
            <a:off x="2555776" y="4005064"/>
            <a:ext cx="1872208" cy="133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agon 13"/>
          <p:cNvSpPr/>
          <p:nvPr/>
        </p:nvSpPr>
        <p:spPr>
          <a:xfrm>
            <a:off x="1259632" y="4149080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agon 14"/>
          <p:cNvSpPr/>
          <p:nvPr/>
        </p:nvSpPr>
        <p:spPr>
          <a:xfrm>
            <a:off x="2123728" y="4149080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   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Pagon 15"/>
          <p:cNvSpPr/>
          <p:nvPr/>
        </p:nvSpPr>
        <p:spPr>
          <a:xfrm>
            <a:off x="1691680" y="4149080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                                       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0" y="4365104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70% </a:t>
            </a:r>
          </a:p>
          <a:p>
            <a:pPr algn="ctr"/>
            <a:r>
              <a:rPr lang="pl-PL" b="1" dirty="0" smtClean="0"/>
              <a:t>do 12 tys. zł                             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1187624" y="1052736"/>
            <a:ext cx="6156176" cy="2304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39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BEZ LIMITU ZGŁOSZEŃ</a:t>
            </a:r>
          </a:p>
          <a:p>
            <a:pPr algn="ctr"/>
            <a:r>
              <a:rPr lang="pl-PL" sz="4800" b="1" dirty="0" smtClean="0">
                <a:solidFill>
                  <a:schemeClr val="bg1">
                    <a:lumMod val="95000"/>
                  </a:schemeClr>
                </a:solidFill>
              </a:rPr>
              <a:t>NO LIMIT</a:t>
            </a:r>
          </a:p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Każdy wniosek będzie zrealizowany</a:t>
            </a:r>
            <a:endParaRPr lang="pl-PL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2" cstate="print"/>
          <a:srcRect l="52278" t="52074" r="23999" b="26180"/>
          <a:stretch>
            <a:fillRect/>
          </a:stretch>
        </p:blipFill>
        <p:spPr bwMode="auto">
          <a:xfrm>
            <a:off x="6804248" y="2132856"/>
            <a:ext cx="2109332" cy="12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olny kształt 15"/>
          <p:cNvSpPr/>
          <p:nvPr/>
        </p:nvSpPr>
        <p:spPr>
          <a:xfrm>
            <a:off x="6156176" y="3284984"/>
            <a:ext cx="2987824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krosnowych</a:t>
            </a:r>
          </a:p>
          <a:p>
            <a:pPr lvl="1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ościeżnicowych</a:t>
            </a:r>
          </a:p>
          <a:p>
            <a:pPr lvl="1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skrzynkowych</a:t>
            </a:r>
          </a:p>
          <a:p>
            <a:pPr lvl="1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zespolonych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Nowy program Termo Kawka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0" y="3284984"/>
            <a:ext cx="6407696" cy="29523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idea programu</a:t>
            </a:r>
            <a:endParaRPr lang="pl-PL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 zmniejszenie strat ciepła w mieszkaniach i domach </a:t>
            </a:r>
            <a:r>
              <a:rPr lang="pl-PL" sz="1600" b="1" dirty="0" smtClean="0">
                <a:sym typeface="Wingdings" pitchFamily="2" charset="2"/>
              </a:rPr>
              <a:t> spadek zużycia paliw grzewczych  mniejsza emisja spalin na terenie Wrocławia</a:t>
            </a:r>
          </a:p>
          <a:p>
            <a:pPr>
              <a:buFont typeface="Wingdings" pitchFamily="2" charset="2"/>
              <a:buChar char="Ø"/>
            </a:pPr>
            <a:endParaRPr lang="pl-PL" sz="1600" b="1" dirty="0" smtClean="0"/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 zachęta do wymiany pieca</a:t>
            </a:r>
            <a:endParaRPr lang="pl-PL" sz="1600" b="1" dirty="0"/>
          </a:p>
        </p:txBody>
      </p:sp>
      <p:pic>
        <p:nvPicPr>
          <p:cNvPr id="14" name="Obraz 7" descr="okna1-1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4868632"/>
            <a:ext cx="2771800" cy="134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Nowy program Termo Kawka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9" name="Obraz 8"/>
          <p:cNvPicPr/>
          <p:nvPr/>
        </p:nvPicPr>
        <p:blipFill>
          <a:blip r:embed="rId4" cstate="print"/>
          <a:srcRect l="52278" t="52074" r="23999" b="26180"/>
          <a:stretch>
            <a:fillRect/>
          </a:stretch>
        </p:blipFill>
        <p:spPr bwMode="auto">
          <a:xfrm>
            <a:off x="6732240" y="4149080"/>
            <a:ext cx="2109332" cy="12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0" y="3284984"/>
            <a:ext cx="6407696" cy="29523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/>
              <a:t>Dotacje do wymiany starych, nieszczelnych drewnianych okien</a:t>
            </a:r>
          </a:p>
          <a:p>
            <a:r>
              <a:rPr lang="pl-PL" sz="1600" b="1" dirty="0" smtClean="0"/>
              <a:t>zewnętrznych, które są jednym z powodów strat ciepła.</a:t>
            </a:r>
          </a:p>
          <a:p>
            <a:endParaRPr lang="pl-PL" sz="1600" b="1" dirty="0" smtClean="0"/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 latach 2020 – 2024 </a:t>
            </a:r>
            <a:r>
              <a:rPr lang="pl-PL" sz="1600" b="1" dirty="0" smtClean="0">
                <a:solidFill>
                  <a:schemeClr val="bg1"/>
                </a:solidFill>
              </a:rPr>
              <a:t>mieszkańcy mogą wnioskować po środki</a:t>
            </a:r>
          </a:p>
          <a:p>
            <a:r>
              <a:rPr lang="pl-PL" sz="1600" b="1" dirty="0" smtClean="0"/>
              <a:t>na wymianę starej stolarki okiennej. Można będzie pozyskać</a:t>
            </a:r>
          </a:p>
          <a:p>
            <a:r>
              <a:rPr lang="pl-PL" sz="1600" b="1" dirty="0" smtClean="0"/>
              <a:t>fundusze na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100% poniesionych kosztów, nawet do 5 tys. zł</a:t>
            </a:r>
          </a:p>
          <a:p>
            <a:r>
              <a:rPr lang="pl-PL" sz="1600" b="1" dirty="0" smtClean="0"/>
              <a:t>(nie więcej niż 1 tys. zł na wymianę jednego okna).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Z dotacji mogą skorzystać wszyscy mieszkańcy, którzy w przeszłości</a:t>
            </a:r>
          </a:p>
          <a:p>
            <a:r>
              <a:rPr lang="pl-PL" sz="1600" b="1" dirty="0" smtClean="0"/>
              <a:t>wymienili piece w ramach programu Kawka i Kawka Plus oraz ci,</a:t>
            </a:r>
          </a:p>
          <a:p>
            <a:r>
              <a:rPr lang="pl-PL" sz="1600" b="1" dirty="0" smtClean="0"/>
              <a:t>którzy dopiero zamierzają wymienić piec.</a:t>
            </a:r>
            <a:endParaRPr lang="pl-PL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Znalezione obrazy dla zapytania okno na świa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2160" y="2060848"/>
            <a:ext cx="3131840" cy="11490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4" cstate="print"/>
          <a:srcRect l="52278" t="52074" r="23999" b="26180"/>
          <a:stretch>
            <a:fillRect/>
          </a:stretch>
        </p:blipFill>
        <p:spPr bwMode="auto">
          <a:xfrm>
            <a:off x="5220072" y="2708920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5" cstate="print"/>
          <a:srcRect l="36820" t="56366" r="50209" b="28612"/>
          <a:stretch>
            <a:fillRect/>
          </a:stretch>
        </p:blipFill>
        <p:spPr bwMode="auto">
          <a:xfrm>
            <a:off x="899592" y="2420888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0" y="5517232"/>
            <a:ext cx="781236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Nawet do 20 tys. zł dopłaty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1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Likwidacja w zasobie 100% komunalnym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0" y="3573016"/>
            <a:ext cx="3168352" cy="10801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Systemowa wymiana ogrzewania</a:t>
            </a:r>
            <a:endParaRPr lang="pl-PL" sz="1000" b="1" dirty="0" smtClean="0">
              <a:solidFill>
                <a:schemeClr val="bg1"/>
              </a:solidFill>
            </a:endParaRPr>
          </a:p>
        </p:txBody>
      </p:sp>
      <p:sp>
        <p:nvSpPr>
          <p:cNvPr id="10" name="Równoległobok 9"/>
          <p:cNvSpPr/>
          <p:nvPr/>
        </p:nvSpPr>
        <p:spPr>
          <a:xfrm>
            <a:off x="2987824" y="3573016"/>
            <a:ext cx="3168352" cy="108012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Poinformowanie mieszkańców</a:t>
            </a:r>
          </a:p>
          <a:p>
            <a:pPr algn="ctr"/>
            <a:r>
              <a:rPr lang="pl-PL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przedstawienie harmonogramu</a:t>
            </a:r>
          </a:p>
          <a:p>
            <a:pPr algn="ctr"/>
            <a:r>
              <a:rPr lang="pl-PL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wymiany źródeł ogrzewania</a:t>
            </a:r>
          </a:p>
        </p:txBody>
      </p:sp>
      <p:sp>
        <p:nvSpPr>
          <p:cNvPr id="14" name="Równoległobok 13"/>
          <p:cNvSpPr/>
          <p:nvPr/>
        </p:nvSpPr>
        <p:spPr>
          <a:xfrm>
            <a:off x="5975648" y="3573016"/>
            <a:ext cx="3168352" cy="10801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Likwidacja pieców + prace</a:t>
            </a:r>
          </a:p>
          <a:p>
            <a:pPr algn="ctr"/>
            <a:r>
              <a:rPr lang="pl-PL" sz="1400" b="1" dirty="0" smtClean="0"/>
              <a:t>w ramach Podstawowego Pakietu</a:t>
            </a:r>
          </a:p>
          <a:p>
            <a:pPr algn="ctr"/>
            <a:r>
              <a:rPr lang="pl-PL" sz="1400" b="1" dirty="0" smtClean="0"/>
              <a:t>Termomodernizacyjnego</a:t>
            </a:r>
            <a:endParaRPr lang="pl-PL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2915816" y="5301208"/>
            <a:ext cx="6228184" cy="86409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bg1"/>
                </a:solidFill>
              </a:rPr>
              <a:t>Zadanie koordynuje </a:t>
            </a:r>
            <a:r>
              <a:rPr lang="pl-PL" b="1" dirty="0" smtClean="0">
                <a:solidFill>
                  <a:schemeClr val="bg1"/>
                </a:solidFill>
              </a:rPr>
              <a:t>Rafał Guzowski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– Pełnomocnik Prezydenta ds. Wymiany Źródeł Ogrzewania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6588224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Zwolnienia i ulgi z czynszów dla likwidujących piec w lokalach komunalnych we własnym zakresie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5229200"/>
            <a:ext cx="9144000" cy="1008112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pl-PL" sz="2000" b="1" dirty="0" smtClean="0"/>
              <a:t>  Zwolnienie z czynszu na okres maksymalnie 2 lat </a:t>
            </a:r>
            <a:r>
              <a:rPr lang="pl-PL" sz="2000" dirty="0" smtClean="0"/>
              <a:t>(do 31 grudnia 2022 r.)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+ </a:t>
            </a:r>
            <a:r>
              <a:rPr lang="pl-PL" sz="2000" b="1" dirty="0" smtClean="0"/>
              <a:t>50% ulgi w czynszu do końca 2025 r.</a:t>
            </a:r>
            <a:endParaRPr lang="pl-PL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Obraz 13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6942" t="65441" r="22219" b="14216"/>
          <a:stretch>
            <a:fillRect/>
          </a:stretch>
        </p:blipFill>
        <p:spPr bwMode="auto">
          <a:xfrm>
            <a:off x="6228184" y="3140968"/>
            <a:ext cx="2664296" cy="166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olny kształt 14"/>
          <p:cNvSpPr/>
          <p:nvPr/>
        </p:nvSpPr>
        <p:spPr>
          <a:xfrm>
            <a:off x="0" y="3717032"/>
            <a:ext cx="6012160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pl-PL" sz="2400" b="1" dirty="0" smtClean="0"/>
              <a:t>Oszczędności</a:t>
            </a:r>
          </a:p>
          <a:p>
            <a:pPr lvl="4"/>
            <a:r>
              <a:rPr lang="pl-PL" sz="2400" b="1" dirty="0" smtClean="0"/>
              <a:t>około 15 tys. zł do 2025 r.</a:t>
            </a:r>
            <a:endParaRPr lang="pl-P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Program Zmień Piec – narzędzia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Lokalny Program Osłonowy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3501008"/>
            <a:ext cx="5364088" cy="25202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/>
              <a:t>W ramach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dopłaty do rachunków</a:t>
            </a:r>
            <a:r>
              <a:rPr lang="pl-PL" sz="1600" b="1" dirty="0" smtClean="0"/>
              <a:t>, po zmianie systemu</a:t>
            </a:r>
          </a:p>
          <a:p>
            <a:r>
              <a:rPr lang="pl-PL" sz="1600" b="1" dirty="0" smtClean="0"/>
              <a:t>ogrzewania, można otrzymać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nawet do 4 tys. zł rocznie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pl-PL" sz="1600" b="1" dirty="0" smtClean="0"/>
              <a:t>Poszerzony zostaje zakres osób mogących skorzystać</a:t>
            </a:r>
          </a:p>
          <a:p>
            <a:r>
              <a:rPr lang="pl-PL" sz="1600" b="1" dirty="0" smtClean="0"/>
              <a:t>z programu, o osoby zmieniające piec na ogrzewanie</a:t>
            </a:r>
          </a:p>
          <a:p>
            <a:r>
              <a:rPr lang="pl-PL" sz="1600" b="1" dirty="0" smtClean="0"/>
              <a:t>elektryczne nieakumulacyjne.</a:t>
            </a:r>
            <a:endParaRPr lang="pl-PL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2564904"/>
            <a:ext cx="2442592" cy="346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/>
          <p:nvPr/>
        </p:nvPicPr>
        <p:blipFill>
          <a:blip r:embed="rId2" cstate="print"/>
          <a:srcRect l="44660" t="28676" r="25255" b="14216"/>
          <a:stretch>
            <a:fillRect/>
          </a:stretch>
        </p:blipFill>
        <p:spPr bwMode="auto">
          <a:xfrm>
            <a:off x="5004048" y="1196752"/>
            <a:ext cx="4139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WROCŁAW na tle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0" y="1844824"/>
            <a:ext cx="4932040" cy="144016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u="sng" dirty="0" smtClean="0"/>
              <a:t>RAPORT  NIK</a:t>
            </a:r>
          </a:p>
          <a:p>
            <a:r>
              <a:rPr lang="pl-PL" b="1" dirty="0" smtClean="0"/>
              <a:t>Najbardziej zanieczyszczone miasta</a:t>
            </a:r>
          </a:p>
          <a:p>
            <a:r>
              <a:rPr lang="pl-PL" b="1" dirty="0" smtClean="0"/>
              <a:t>w poszczególnych województwach</a:t>
            </a:r>
          </a:p>
          <a:p>
            <a:r>
              <a:rPr lang="pl-PL" b="1" dirty="0" smtClean="0"/>
              <a:t>pod względem poziomów PM10</a:t>
            </a:r>
          </a:p>
          <a:p>
            <a:r>
              <a:rPr lang="pl-PL" b="1" dirty="0" smtClean="0"/>
              <a:t>odnotowanych w 2017 r.</a:t>
            </a:r>
            <a:endParaRPr lang="pl-PL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3717032"/>
            <a:ext cx="4572000" cy="144016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u="sng" dirty="0" smtClean="0">
                <a:solidFill>
                  <a:srgbClr val="0070C0"/>
                </a:solidFill>
              </a:rPr>
              <a:t>POZIOM DOPUSZCZALNY: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– stężenie średnioroczne 40 µg/m</a:t>
            </a:r>
            <a:r>
              <a:rPr lang="pl-PL" b="1" baseline="30000" dirty="0" smtClean="0">
                <a:solidFill>
                  <a:srgbClr val="0070C0"/>
                </a:solidFill>
              </a:rPr>
              <a:t>3</a:t>
            </a:r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– stężenie dobowe 50 µg/m</a:t>
            </a:r>
            <a:r>
              <a:rPr lang="pl-PL" b="1" baseline="30000" dirty="0" smtClean="0">
                <a:solidFill>
                  <a:srgbClr val="0070C0"/>
                </a:solidFill>
              </a:rPr>
              <a:t>3</a:t>
            </a:r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nie więcej niż 35 dni w ciągu roku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kalendarzowego</a:t>
            </a:r>
            <a:endParaRPr lang="pl-PL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 41"/>
          <p:cNvGraphicFramePr/>
          <p:nvPr/>
        </p:nvGraphicFramePr>
        <p:xfrm>
          <a:off x="0" y="1216325"/>
          <a:ext cx="9144000" cy="434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https://www.wroclaw.pl/srodowisko/files/news/spotkanie-z-radami-osiedli-w-przejsciu-swidnickim-ochrona-powietrz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901" y="4597879"/>
            <a:ext cx="2951297" cy="1666353"/>
          </a:xfrm>
          <a:prstGeom prst="rect">
            <a:avLst/>
          </a:prstGeom>
          <a:noFill/>
        </p:spPr>
      </p:pic>
      <p:pic>
        <p:nvPicPr>
          <p:cNvPr id="61" name="Picture 2" descr="https://www.wroclaw.pl/srodowisko/files/news/21654/doradztwo-energetyczne-glowne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7637" y="4615132"/>
            <a:ext cx="2944483" cy="1656273"/>
          </a:xfrm>
          <a:prstGeom prst="rect">
            <a:avLst/>
          </a:prstGeom>
          <a:noFill/>
        </p:spPr>
      </p:pic>
      <p:sp>
        <p:nvSpPr>
          <p:cNvPr id="20" name="Tytuł 11"/>
          <p:cNvSpPr txBox="1">
            <a:spLocks/>
          </p:cNvSpPr>
          <p:nvPr/>
        </p:nvSpPr>
        <p:spPr>
          <a:xfrm>
            <a:off x="0" y="6574055"/>
            <a:ext cx="9144000" cy="28394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</a:rPr>
              <a:t>Departament Zrównoważonego Rozwoju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 l="56466" t="21212" r="23071" b="64674"/>
          <a:stretch>
            <a:fillRect/>
          </a:stretch>
        </p:blipFill>
        <p:spPr bwMode="auto">
          <a:xfrm>
            <a:off x="0" y="980728"/>
            <a:ext cx="2771800" cy="119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5"/>
          <p:cNvSpPr>
            <a:spLocks noChangeArrowheads="1"/>
          </p:cNvSpPr>
          <p:nvPr/>
        </p:nvSpPr>
        <p:spPr bwMode="auto">
          <a:xfrm>
            <a:off x="0" y="0"/>
            <a:ext cx="7726241" cy="938561"/>
          </a:xfrm>
          <a:custGeom>
            <a:avLst/>
            <a:gdLst>
              <a:gd name="T0" fmla="*/ 0 w 6698615"/>
              <a:gd name="T1" fmla="*/ 0 h 643890"/>
              <a:gd name="T2" fmla="*/ 0 w 6698615"/>
              <a:gd name="T3" fmla="*/ 0 h 643890"/>
              <a:gd name="T4" fmla="*/ 0 w 6698615"/>
              <a:gd name="T5" fmla="*/ 0 h 643890"/>
              <a:gd name="T6" fmla="*/ 0 w 6698615"/>
              <a:gd name="T7" fmla="*/ 0 h 643890"/>
              <a:gd name="T8" fmla="*/ 0 w 6698615"/>
              <a:gd name="T9" fmla="*/ 0 h 643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98615"/>
              <a:gd name="T16" fmla="*/ 0 h 643890"/>
              <a:gd name="T17" fmla="*/ 6698615 w 6698615"/>
              <a:gd name="T18" fmla="*/ 643890 h 643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98615" h="643890">
                <a:moveTo>
                  <a:pt x="6698048" y="0"/>
                </a:moveTo>
                <a:lnTo>
                  <a:pt x="0" y="0"/>
                </a:lnTo>
                <a:lnTo>
                  <a:pt x="0" y="643826"/>
                </a:lnTo>
                <a:lnTo>
                  <a:pt x="6319430" y="643826"/>
                </a:lnTo>
                <a:lnTo>
                  <a:pt x="6698048" y="0"/>
                </a:lnTo>
                <a:close/>
              </a:path>
            </a:pathLst>
          </a:custGeom>
          <a:solidFill>
            <a:srgbClr val="00376A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Narzędzia – kampania informacyjno-edukacyjna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" y="0"/>
            <a:ext cx="9144002" cy="6846384"/>
            <a:chOff x="11" y="0"/>
            <a:chExt cx="4992" cy="2947"/>
          </a:xfrm>
        </p:grpSpPr>
        <p:sp>
          <p:nvSpPr>
            <p:cNvPr id="6150" name="Freeform 2"/>
            <p:cNvSpPr>
              <a:spLocks noChangeArrowheads="1"/>
            </p:cNvSpPr>
            <p:nvPr/>
          </p:nvSpPr>
          <p:spPr bwMode="auto">
            <a:xfrm>
              <a:off x="2753" y="0"/>
              <a:ext cx="2250" cy="2947"/>
            </a:xfrm>
            <a:custGeom>
              <a:avLst/>
              <a:gdLst>
                <a:gd name="T0" fmla="*/ 0 w 3573779"/>
                <a:gd name="T1" fmla="*/ 0 h 4680585"/>
                <a:gd name="T2" fmla="*/ 0 w 3573779"/>
                <a:gd name="T3" fmla="*/ 0 h 4680585"/>
                <a:gd name="T4" fmla="*/ 0 w 3573779"/>
                <a:gd name="T5" fmla="*/ 0 h 4680585"/>
                <a:gd name="T6" fmla="*/ 0 w 3573779"/>
                <a:gd name="T7" fmla="*/ 0 h 4680585"/>
                <a:gd name="T8" fmla="*/ 0 w 3573779"/>
                <a:gd name="T9" fmla="*/ 0 h 4680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3779"/>
                <a:gd name="T16" fmla="*/ 0 h 4680585"/>
                <a:gd name="T17" fmla="*/ 3573779 w 3573779"/>
                <a:gd name="T18" fmla="*/ 4680585 h 4680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3779" h="4680585">
                  <a:moveTo>
                    <a:pt x="3573475" y="0"/>
                  </a:moveTo>
                  <a:lnTo>
                    <a:pt x="0" y="0"/>
                  </a:lnTo>
                  <a:lnTo>
                    <a:pt x="0" y="4680000"/>
                  </a:lnTo>
                  <a:lnTo>
                    <a:pt x="3573475" y="4680000"/>
                  </a:lnTo>
                  <a:lnTo>
                    <a:pt x="3573475" y="0"/>
                  </a:lnTo>
                  <a:close/>
                </a:path>
              </a:pathLst>
            </a:custGeom>
            <a:solidFill>
              <a:srgbClr val="E9E8E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1" name="Freeform 3"/>
            <p:cNvSpPr>
              <a:spLocks noChangeArrowheads="1"/>
            </p:cNvSpPr>
            <p:nvPr/>
          </p:nvSpPr>
          <p:spPr bwMode="auto">
            <a:xfrm>
              <a:off x="4347" y="113"/>
              <a:ext cx="135" cy="183"/>
            </a:xfrm>
            <a:custGeom>
              <a:avLst/>
              <a:gdLst>
                <a:gd name="T0" fmla="*/ 0 w 216534"/>
                <a:gd name="T1" fmla="*/ 0 h 292734"/>
                <a:gd name="T2" fmla="*/ 0 w 216534"/>
                <a:gd name="T3" fmla="*/ 0 h 292734"/>
                <a:gd name="T4" fmla="*/ 0 w 216534"/>
                <a:gd name="T5" fmla="*/ 0 h 292734"/>
                <a:gd name="T6" fmla="*/ 0 w 216534"/>
                <a:gd name="T7" fmla="*/ 0 h 292734"/>
                <a:gd name="T8" fmla="*/ 0 w 216534"/>
                <a:gd name="T9" fmla="*/ 0 h 292734"/>
                <a:gd name="T10" fmla="*/ 0 w 216534"/>
                <a:gd name="T11" fmla="*/ 0 h 292734"/>
                <a:gd name="T12" fmla="*/ 0 w 216534"/>
                <a:gd name="T13" fmla="*/ 0 h 292734"/>
                <a:gd name="T14" fmla="*/ 0 w 216534"/>
                <a:gd name="T15" fmla="*/ 0 h 292734"/>
                <a:gd name="T16" fmla="*/ 0 w 216534"/>
                <a:gd name="T17" fmla="*/ 0 h 292734"/>
                <a:gd name="T18" fmla="*/ 0 w 216534"/>
                <a:gd name="T19" fmla="*/ 0 h 292734"/>
                <a:gd name="T20" fmla="*/ 0 w 216534"/>
                <a:gd name="T21" fmla="*/ 0 h 292734"/>
                <a:gd name="T22" fmla="*/ 0 w 216534"/>
                <a:gd name="T23" fmla="*/ 0 h 292734"/>
                <a:gd name="T24" fmla="*/ 0 w 216534"/>
                <a:gd name="T25" fmla="*/ 0 h 292734"/>
                <a:gd name="T26" fmla="*/ 0 w 216534"/>
                <a:gd name="T27" fmla="*/ 0 h 292734"/>
                <a:gd name="T28" fmla="*/ 0 w 216534"/>
                <a:gd name="T29" fmla="*/ 0 h 292734"/>
                <a:gd name="T30" fmla="*/ 0 w 216534"/>
                <a:gd name="T31" fmla="*/ 0 h 292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534"/>
                <a:gd name="T49" fmla="*/ 0 h 292734"/>
                <a:gd name="T50" fmla="*/ 216534 w 216534"/>
                <a:gd name="T51" fmla="*/ 292734 h 292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534" h="292734">
                  <a:moveTo>
                    <a:pt x="216039" y="145846"/>
                  </a:moveTo>
                  <a:lnTo>
                    <a:pt x="20281" y="265950"/>
                  </a:lnTo>
                  <a:lnTo>
                    <a:pt x="63563" y="292468"/>
                  </a:lnTo>
                  <a:lnTo>
                    <a:pt x="216039" y="198488"/>
                  </a:lnTo>
                  <a:lnTo>
                    <a:pt x="216039" y="145846"/>
                  </a:lnTo>
                  <a:close/>
                </a:path>
                <a:path w="216534" h="292734">
                  <a:moveTo>
                    <a:pt x="193433" y="53428"/>
                  </a:moveTo>
                  <a:lnTo>
                    <a:pt x="0" y="171576"/>
                  </a:lnTo>
                  <a:lnTo>
                    <a:pt x="0" y="225005"/>
                  </a:lnTo>
                  <a:lnTo>
                    <a:pt x="216039" y="92417"/>
                  </a:lnTo>
                  <a:lnTo>
                    <a:pt x="216039" y="67068"/>
                  </a:lnTo>
                  <a:lnTo>
                    <a:pt x="193433" y="53428"/>
                  </a:lnTo>
                  <a:close/>
                </a:path>
                <a:path w="216534" h="292734">
                  <a:moveTo>
                    <a:pt x="106857" y="0"/>
                  </a:moveTo>
                  <a:lnTo>
                    <a:pt x="0" y="65519"/>
                  </a:lnTo>
                  <a:lnTo>
                    <a:pt x="0" y="118554"/>
                  </a:lnTo>
                  <a:lnTo>
                    <a:pt x="150152" y="26517"/>
                  </a:lnTo>
                  <a:lnTo>
                    <a:pt x="106857" y="0"/>
                  </a:lnTo>
                  <a:close/>
                </a:path>
              </a:pathLst>
            </a:custGeom>
            <a:solidFill>
              <a:srgbClr val="52A4D6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2" name="Freeform 4"/>
            <p:cNvSpPr>
              <a:spLocks noChangeArrowheads="1"/>
            </p:cNvSpPr>
            <p:nvPr/>
          </p:nvSpPr>
          <p:spPr bwMode="auto">
            <a:xfrm>
              <a:off x="4293" y="105"/>
              <a:ext cx="528" cy="175"/>
            </a:xfrm>
            <a:custGeom>
              <a:avLst/>
              <a:gdLst>
                <a:gd name="T0" fmla="*/ 0 w 840740"/>
                <a:gd name="T1" fmla="*/ 0 h 279400"/>
                <a:gd name="T2" fmla="*/ 0 w 840740"/>
                <a:gd name="T3" fmla="*/ 0 h 279400"/>
                <a:gd name="T4" fmla="*/ 0 w 840740"/>
                <a:gd name="T5" fmla="*/ 0 h 279400"/>
                <a:gd name="T6" fmla="*/ 0 w 840740"/>
                <a:gd name="T7" fmla="*/ 0 h 279400"/>
                <a:gd name="T8" fmla="*/ 0 w 840740"/>
                <a:gd name="T9" fmla="*/ 0 h 279400"/>
                <a:gd name="T10" fmla="*/ 0 w 840740"/>
                <a:gd name="T11" fmla="*/ 0 h 279400"/>
                <a:gd name="T12" fmla="*/ 0 w 840740"/>
                <a:gd name="T13" fmla="*/ 0 h 279400"/>
                <a:gd name="T14" fmla="*/ 0 w 840740"/>
                <a:gd name="T15" fmla="*/ 0 h 279400"/>
                <a:gd name="T16" fmla="*/ 0 w 840740"/>
                <a:gd name="T17" fmla="*/ 0 h 279400"/>
                <a:gd name="T18" fmla="*/ 0 w 840740"/>
                <a:gd name="T19" fmla="*/ 0 h 279400"/>
                <a:gd name="T20" fmla="*/ 0 w 840740"/>
                <a:gd name="T21" fmla="*/ 0 h 279400"/>
                <a:gd name="T22" fmla="*/ 0 w 840740"/>
                <a:gd name="T23" fmla="*/ 0 h 279400"/>
                <a:gd name="T24" fmla="*/ 0 w 840740"/>
                <a:gd name="T25" fmla="*/ 0 h 279400"/>
                <a:gd name="T26" fmla="*/ 0 w 840740"/>
                <a:gd name="T27" fmla="*/ 0 h 279400"/>
                <a:gd name="T28" fmla="*/ 0 w 840740"/>
                <a:gd name="T29" fmla="*/ 0 h 279400"/>
                <a:gd name="T30" fmla="*/ 0 w 840740"/>
                <a:gd name="T31" fmla="*/ 0 h 279400"/>
                <a:gd name="T32" fmla="*/ 0 w 840740"/>
                <a:gd name="T33" fmla="*/ 0 h 279400"/>
                <a:gd name="T34" fmla="*/ 0 w 840740"/>
                <a:gd name="T35" fmla="*/ 0 h 279400"/>
                <a:gd name="T36" fmla="*/ 0 w 840740"/>
                <a:gd name="T37" fmla="*/ 0 h 279400"/>
                <a:gd name="T38" fmla="*/ 0 w 840740"/>
                <a:gd name="T39" fmla="*/ 0 h 279400"/>
                <a:gd name="T40" fmla="*/ 0 w 840740"/>
                <a:gd name="T41" fmla="*/ 0 h 279400"/>
                <a:gd name="T42" fmla="*/ 0 w 840740"/>
                <a:gd name="T43" fmla="*/ 0 h 279400"/>
                <a:gd name="T44" fmla="*/ 0 w 840740"/>
                <a:gd name="T45" fmla="*/ 0 h 279400"/>
                <a:gd name="T46" fmla="*/ 0 w 840740"/>
                <a:gd name="T47" fmla="*/ 0 h 279400"/>
                <a:gd name="T48" fmla="*/ 0 w 840740"/>
                <a:gd name="T49" fmla="*/ 0 h 279400"/>
                <a:gd name="T50" fmla="*/ 0 w 840740"/>
                <a:gd name="T51" fmla="*/ 0 h 279400"/>
                <a:gd name="T52" fmla="*/ 0 w 840740"/>
                <a:gd name="T53" fmla="*/ 0 h 279400"/>
                <a:gd name="T54" fmla="*/ 0 w 840740"/>
                <a:gd name="T55" fmla="*/ 0 h 279400"/>
                <a:gd name="T56" fmla="*/ 0 w 840740"/>
                <a:gd name="T57" fmla="*/ 0 h 279400"/>
                <a:gd name="T58" fmla="*/ 0 w 840740"/>
                <a:gd name="T59" fmla="*/ 0 h 279400"/>
                <a:gd name="T60" fmla="*/ 0 w 840740"/>
                <a:gd name="T61" fmla="*/ 0 h 279400"/>
                <a:gd name="T62" fmla="*/ 0 w 840740"/>
                <a:gd name="T63" fmla="*/ 0 h 279400"/>
                <a:gd name="T64" fmla="*/ 0 w 840740"/>
                <a:gd name="T65" fmla="*/ 0 h 279400"/>
                <a:gd name="T66" fmla="*/ 0 w 840740"/>
                <a:gd name="T67" fmla="*/ 0 h 279400"/>
                <a:gd name="T68" fmla="*/ 0 w 840740"/>
                <a:gd name="T69" fmla="*/ 0 h 279400"/>
                <a:gd name="T70" fmla="*/ 0 w 840740"/>
                <a:gd name="T71" fmla="*/ 0 h 279400"/>
                <a:gd name="T72" fmla="*/ 0 w 840740"/>
                <a:gd name="T73" fmla="*/ 0 h 279400"/>
                <a:gd name="T74" fmla="*/ 0 w 840740"/>
                <a:gd name="T75" fmla="*/ 0 h 279400"/>
                <a:gd name="T76" fmla="*/ 0 w 840740"/>
                <a:gd name="T77" fmla="*/ 0 h 279400"/>
                <a:gd name="T78" fmla="*/ 0 w 840740"/>
                <a:gd name="T79" fmla="*/ 0 h 279400"/>
                <a:gd name="T80" fmla="*/ 0 w 840740"/>
                <a:gd name="T81" fmla="*/ 0 h 279400"/>
                <a:gd name="T82" fmla="*/ 0 w 840740"/>
                <a:gd name="T83" fmla="*/ 0 h 279400"/>
                <a:gd name="T84" fmla="*/ 0 w 840740"/>
                <a:gd name="T85" fmla="*/ 0 h 279400"/>
                <a:gd name="T86" fmla="*/ 0 w 840740"/>
                <a:gd name="T87" fmla="*/ 0 h 279400"/>
                <a:gd name="T88" fmla="*/ 0 w 840740"/>
                <a:gd name="T89" fmla="*/ 0 h 279400"/>
                <a:gd name="T90" fmla="*/ 0 w 840740"/>
                <a:gd name="T91" fmla="*/ 0 h 279400"/>
                <a:gd name="T92" fmla="*/ 0 w 840740"/>
                <a:gd name="T93" fmla="*/ 0 h 279400"/>
                <a:gd name="T94" fmla="*/ 0 w 840740"/>
                <a:gd name="T95" fmla="*/ 0 h 2794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0740"/>
                <a:gd name="T145" fmla="*/ 0 h 279400"/>
                <a:gd name="T146" fmla="*/ 840740 w 840740"/>
                <a:gd name="T147" fmla="*/ 279400 h 2794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0740" h="279400">
                  <a:moveTo>
                    <a:pt x="150520" y="39370"/>
                  </a:moveTo>
                  <a:lnTo>
                    <a:pt x="107238" y="12852"/>
                  </a:lnTo>
                  <a:lnTo>
                    <a:pt x="0" y="78765"/>
                  </a:lnTo>
                  <a:lnTo>
                    <a:pt x="0" y="132181"/>
                  </a:lnTo>
                  <a:lnTo>
                    <a:pt x="150520" y="39370"/>
                  </a:lnTo>
                  <a:close/>
                </a:path>
                <a:path w="840740" h="279400">
                  <a:moveTo>
                    <a:pt x="216039" y="159092"/>
                  </a:moveTo>
                  <a:lnTo>
                    <a:pt x="63944" y="252679"/>
                  </a:lnTo>
                  <a:lnTo>
                    <a:pt x="107238" y="279196"/>
                  </a:lnTo>
                  <a:lnTo>
                    <a:pt x="216039" y="212128"/>
                  </a:lnTo>
                  <a:lnTo>
                    <a:pt x="216039" y="159092"/>
                  </a:lnTo>
                  <a:close/>
                </a:path>
                <a:path w="840740" h="279400">
                  <a:moveTo>
                    <a:pt x="216039" y="79540"/>
                  </a:moveTo>
                  <a:lnTo>
                    <a:pt x="193814" y="65887"/>
                  </a:lnTo>
                  <a:lnTo>
                    <a:pt x="0" y="185216"/>
                  </a:lnTo>
                  <a:lnTo>
                    <a:pt x="0" y="212902"/>
                  </a:lnTo>
                  <a:lnTo>
                    <a:pt x="20281" y="225767"/>
                  </a:lnTo>
                  <a:lnTo>
                    <a:pt x="216039" y="106057"/>
                  </a:lnTo>
                  <a:lnTo>
                    <a:pt x="216039" y="79540"/>
                  </a:lnTo>
                  <a:close/>
                </a:path>
                <a:path w="840740" h="279400">
                  <a:moveTo>
                    <a:pt x="475742" y="207073"/>
                  </a:moveTo>
                  <a:lnTo>
                    <a:pt x="475615" y="195757"/>
                  </a:lnTo>
                  <a:lnTo>
                    <a:pt x="474967" y="191465"/>
                  </a:lnTo>
                  <a:lnTo>
                    <a:pt x="474141" y="189522"/>
                  </a:lnTo>
                  <a:lnTo>
                    <a:pt x="473011" y="186791"/>
                  </a:lnTo>
                  <a:lnTo>
                    <a:pt x="451954" y="169240"/>
                  </a:lnTo>
                  <a:lnTo>
                    <a:pt x="448449" y="168249"/>
                  </a:lnTo>
                  <a:lnTo>
                    <a:pt x="448449" y="199275"/>
                  </a:lnTo>
                  <a:lnTo>
                    <a:pt x="448449" y="207073"/>
                  </a:lnTo>
                  <a:lnTo>
                    <a:pt x="446900" y="210578"/>
                  </a:lnTo>
                  <a:lnTo>
                    <a:pt x="444157" y="212915"/>
                  </a:lnTo>
                  <a:lnTo>
                    <a:pt x="441045" y="215252"/>
                  </a:lnTo>
                  <a:lnTo>
                    <a:pt x="436753" y="216814"/>
                  </a:lnTo>
                  <a:lnTo>
                    <a:pt x="432854" y="216433"/>
                  </a:lnTo>
                  <a:lnTo>
                    <a:pt x="419595" y="216039"/>
                  </a:lnTo>
                  <a:lnTo>
                    <a:pt x="419595" y="189915"/>
                  </a:lnTo>
                  <a:lnTo>
                    <a:pt x="432460" y="189915"/>
                  </a:lnTo>
                  <a:lnTo>
                    <a:pt x="436753" y="189522"/>
                  </a:lnTo>
                  <a:lnTo>
                    <a:pt x="440639" y="190690"/>
                  </a:lnTo>
                  <a:lnTo>
                    <a:pt x="444157" y="193421"/>
                  </a:lnTo>
                  <a:lnTo>
                    <a:pt x="446900" y="195757"/>
                  </a:lnTo>
                  <a:lnTo>
                    <a:pt x="448449" y="199275"/>
                  </a:lnTo>
                  <a:lnTo>
                    <a:pt x="448449" y="168249"/>
                  </a:lnTo>
                  <a:lnTo>
                    <a:pt x="446493" y="167678"/>
                  </a:lnTo>
                  <a:lnTo>
                    <a:pt x="440639" y="166903"/>
                  </a:lnTo>
                  <a:lnTo>
                    <a:pt x="393065" y="166903"/>
                  </a:lnTo>
                  <a:lnTo>
                    <a:pt x="393065" y="265557"/>
                  </a:lnTo>
                  <a:lnTo>
                    <a:pt x="419595" y="265557"/>
                  </a:lnTo>
                  <a:lnTo>
                    <a:pt x="419595" y="237490"/>
                  </a:lnTo>
                  <a:lnTo>
                    <a:pt x="439089" y="237490"/>
                  </a:lnTo>
                  <a:lnTo>
                    <a:pt x="444550" y="236702"/>
                  </a:lnTo>
                  <a:lnTo>
                    <a:pt x="450392" y="235140"/>
                  </a:lnTo>
                  <a:lnTo>
                    <a:pt x="455460" y="233972"/>
                  </a:lnTo>
                  <a:lnTo>
                    <a:pt x="459752" y="231635"/>
                  </a:lnTo>
                  <a:lnTo>
                    <a:pt x="467563" y="225399"/>
                  </a:lnTo>
                  <a:lnTo>
                    <a:pt x="470281" y="221881"/>
                  </a:lnTo>
                  <a:lnTo>
                    <a:pt x="472808" y="216814"/>
                  </a:lnTo>
                  <a:lnTo>
                    <a:pt x="474967" y="212521"/>
                  </a:lnTo>
                  <a:lnTo>
                    <a:pt x="475742" y="207073"/>
                  </a:lnTo>
                  <a:close/>
                </a:path>
                <a:path w="840740" h="279400">
                  <a:moveTo>
                    <a:pt x="476529" y="29641"/>
                  </a:moveTo>
                  <a:lnTo>
                    <a:pt x="391121" y="29641"/>
                  </a:lnTo>
                  <a:lnTo>
                    <a:pt x="391121" y="52641"/>
                  </a:lnTo>
                  <a:lnTo>
                    <a:pt x="438696" y="52641"/>
                  </a:lnTo>
                  <a:lnTo>
                    <a:pt x="389178" y="108407"/>
                  </a:lnTo>
                  <a:lnTo>
                    <a:pt x="389178" y="128295"/>
                  </a:lnTo>
                  <a:lnTo>
                    <a:pt x="476135" y="128295"/>
                  </a:lnTo>
                  <a:lnTo>
                    <a:pt x="476135" y="105295"/>
                  </a:lnTo>
                  <a:lnTo>
                    <a:pt x="426618" y="105295"/>
                  </a:lnTo>
                  <a:lnTo>
                    <a:pt x="476529" y="49517"/>
                  </a:lnTo>
                  <a:lnTo>
                    <a:pt x="476529" y="29641"/>
                  </a:lnTo>
                  <a:close/>
                </a:path>
                <a:path w="840740" h="279400">
                  <a:moveTo>
                    <a:pt x="514731" y="166903"/>
                  </a:moveTo>
                  <a:lnTo>
                    <a:pt x="487438" y="166903"/>
                  </a:lnTo>
                  <a:lnTo>
                    <a:pt x="487438" y="265557"/>
                  </a:lnTo>
                  <a:lnTo>
                    <a:pt x="514731" y="265557"/>
                  </a:lnTo>
                  <a:lnTo>
                    <a:pt x="514731" y="166903"/>
                  </a:lnTo>
                  <a:close/>
                </a:path>
                <a:path w="840740" h="279400">
                  <a:moveTo>
                    <a:pt x="595083" y="29641"/>
                  </a:moveTo>
                  <a:lnTo>
                    <a:pt x="566216" y="29641"/>
                  </a:lnTo>
                  <a:lnTo>
                    <a:pt x="542810" y="67856"/>
                  </a:lnTo>
                  <a:lnTo>
                    <a:pt x="519430" y="29641"/>
                  </a:lnTo>
                  <a:lnTo>
                    <a:pt x="490562" y="29641"/>
                  </a:lnTo>
                  <a:lnTo>
                    <a:pt x="490562" y="128295"/>
                  </a:lnTo>
                  <a:lnTo>
                    <a:pt x="517474" y="128295"/>
                  </a:lnTo>
                  <a:lnTo>
                    <a:pt x="517474" y="72148"/>
                  </a:lnTo>
                  <a:lnTo>
                    <a:pt x="542429" y="110363"/>
                  </a:lnTo>
                  <a:lnTo>
                    <a:pt x="542810" y="110363"/>
                  </a:lnTo>
                  <a:lnTo>
                    <a:pt x="567512" y="72148"/>
                  </a:lnTo>
                  <a:lnTo>
                    <a:pt x="567778" y="71755"/>
                  </a:lnTo>
                  <a:lnTo>
                    <a:pt x="567778" y="128295"/>
                  </a:lnTo>
                  <a:lnTo>
                    <a:pt x="595083" y="128295"/>
                  </a:lnTo>
                  <a:lnTo>
                    <a:pt x="595083" y="71755"/>
                  </a:lnTo>
                  <a:lnTo>
                    <a:pt x="595083" y="67856"/>
                  </a:lnTo>
                  <a:lnTo>
                    <a:pt x="595083" y="29641"/>
                  </a:lnTo>
                  <a:close/>
                </a:path>
                <a:path w="840740" h="279400">
                  <a:moveTo>
                    <a:pt x="613016" y="242163"/>
                  </a:moveTo>
                  <a:lnTo>
                    <a:pt x="559981" y="242163"/>
                  </a:lnTo>
                  <a:lnTo>
                    <a:pt x="559981" y="226568"/>
                  </a:lnTo>
                  <a:lnTo>
                    <a:pt x="607161" y="226568"/>
                  </a:lnTo>
                  <a:lnTo>
                    <a:pt x="607161" y="205117"/>
                  </a:lnTo>
                  <a:lnTo>
                    <a:pt x="559981" y="205117"/>
                  </a:lnTo>
                  <a:lnTo>
                    <a:pt x="559981" y="190296"/>
                  </a:lnTo>
                  <a:lnTo>
                    <a:pt x="612228" y="190296"/>
                  </a:lnTo>
                  <a:lnTo>
                    <a:pt x="612228" y="166903"/>
                  </a:lnTo>
                  <a:lnTo>
                    <a:pt x="533069" y="166903"/>
                  </a:lnTo>
                  <a:lnTo>
                    <a:pt x="533069" y="265557"/>
                  </a:lnTo>
                  <a:lnTo>
                    <a:pt x="613016" y="265557"/>
                  </a:lnTo>
                  <a:lnTo>
                    <a:pt x="613016" y="242163"/>
                  </a:lnTo>
                  <a:close/>
                </a:path>
                <a:path w="840740" h="279400">
                  <a:moveTo>
                    <a:pt x="640689" y="29629"/>
                  </a:moveTo>
                  <a:lnTo>
                    <a:pt x="613397" y="29629"/>
                  </a:lnTo>
                  <a:lnTo>
                    <a:pt x="613397" y="128295"/>
                  </a:lnTo>
                  <a:lnTo>
                    <a:pt x="640689" y="128295"/>
                  </a:lnTo>
                  <a:lnTo>
                    <a:pt x="640689" y="29629"/>
                  </a:lnTo>
                  <a:close/>
                </a:path>
                <a:path w="840740" h="279400">
                  <a:moveTo>
                    <a:pt x="717905" y="245287"/>
                  </a:moveTo>
                  <a:lnTo>
                    <a:pt x="713549" y="242163"/>
                  </a:lnTo>
                  <a:lnTo>
                    <a:pt x="697242" y="230466"/>
                  </a:lnTo>
                  <a:lnTo>
                    <a:pt x="695680" y="232029"/>
                  </a:lnTo>
                  <a:lnTo>
                    <a:pt x="694118" y="233972"/>
                  </a:lnTo>
                  <a:lnTo>
                    <a:pt x="692556" y="235140"/>
                  </a:lnTo>
                  <a:lnTo>
                    <a:pt x="690994" y="236702"/>
                  </a:lnTo>
                  <a:lnTo>
                    <a:pt x="689444" y="237883"/>
                  </a:lnTo>
                  <a:lnTo>
                    <a:pt x="687489" y="239039"/>
                  </a:lnTo>
                  <a:lnTo>
                    <a:pt x="685546" y="240220"/>
                  </a:lnTo>
                  <a:lnTo>
                    <a:pt x="683590" y="240995"/>
                  </a:lnTo>
                  <a:lnTo>
                    <a:pt x="681647" y="241376"/>
                  </a:lnTo>
                  <a:lnTo>
                    <a:pt x="679297" y="242163"/>
                  </a:lnTo>
                  <a:lnTo>
                    <a:pt x="671499" y="242163"/>
                  </a:lnTo>
                  <a:lnTo>
                    <a:pt x="667994" y="241376"/>
                  </a:lnTo>
                  <a:lnTo>
                    <a:pt x="653161" y="226555"/>
                  </a:lnTo>
                  <a:lnTo>
                    <a:pt x="652005" y="223062"/>
                  </a:lnTo>
                  <a:lnTo>
                    <a:pt x="651217" y="219938"/>
                  </a:lnTo>
                  <a:lnTo>
                    <a:pt x="651217" y="212140"/>
                  </a:lnTo>
                  <a:lnTo>
                    <a:pt x="651624" y="208622"/>
                  </a:lnTo>
                  <a:lnTo>
                    <a:pt x="653173" y="205511"/>
                  </a:lnTo>
                  <a:lnTo>
                    <a:pt x="654354" y="202387"/>
                  </a:lnTo>
                  <a:lnTo>
                    <a:pt x="655916" y="199656"/>
                  </a:lnTo>
                  <a:lnTo>
                    <a:pt x="659803" y="194983"/>
                  </a:lnTo>
                  <a:lnTo>
                    <a:pt x="662533" y="193027"/>
                  </a:lnTo>
                  <a:lnTo>
                    <a:pt x="665264" y="191858"/>
                  </a:lnTo>
                  <a:lnTo>
                    <a:pt x="668388" y="190296"/>
                  </a:lnTo>
                  <a:lnTo>
                    <a:pt x="671499" y="189915"/>
                  </a:lnTo>
                  <a:lnTo>
                    <a:pt x="678916" y="189915"/>
                  </a:lnTo>
                  <a:lnTo>
                    <a:pt x="683196" y="190690"/>
                  </a:lnTo>
                  <a:lnTo>
                    <a:pt x="690219" y="195364"/>
                  </a:lnTo>
                  <a:lnTo>
                    <a:pt x="693343" y="198094"/>
                  </a:lnTo>
                  <a:lnTo>
                    <a:pt x="696074" y="201612"/>
                  </a:lnTo>
                  <a:lnTo>
                    <a:pt x="711187" y="189915"/>
                  </a:lnTo>
                  <a:lnTo>
                    <a:pt x="716749" y="185623"/>
                  </a:lnTo>
                  <a:lnTo>
                    <a:pt x="714400" y="182499"/>
                  </a:lnTo>
                  <a:lnTo>
                    <a:pt x="712063" y="179768"/>
                  </a:lnTo>
                  <a:lnTo>
                    <a:pt x="709333" y="177431"/>
                  </a:lnTo>
                  <a:lnTo>
                    <a:pt x="706602" y="174701"/>
                  </a:lnTo>
                  <a:lnTo>
                    <a:pt x="679704" y="164947"/>
                  </a:lnTo>
                  <a:lnTo>
                    <a:pt x="667994" y="164947"/>
                  </a:lnTo>
                  <a:lnTo>
                    <a:pt x="660971" y="166128"/>
                  </a:lnTo>
                  <a:lnTo>
                    <a:pt x="654354" y="168846"/>
                  </a:lnTo>
                  <a:lnTo>
                    <a:pt x="648106" y="171196"/>
                  </a:lnTo>
                  <a:lnTo>
                    <a:pt x="624141" y="205994"/>
                  </a:lnTo>
                  <a:lnTo>
                    <a:pt x="623150" y="216039"/>
                  </a:lnTo>
                  <a:lnTo>
                    <a:pt x="623150" y="216433"/>
                  </a:lnTo>
                  <a:lnTo>
                    <a:pt x="637971" y="253085"/>
                  </a:lnTo>
                  <a:lnTo>
                    <a:pt x="653948" y="263613"/>
                  </a:lnTo>
                  <a:lnTo>
                    <a:pt x="660196" y="266344"/>
                  </a:lnTo>
                  <a:lnTo>
                    <a:pt x="666826" y="267512"/>
                  </a:lnTo>
                  <a:lnTo>
                    <a:pt x="679297" y="267512"/>
                  </a:lnTo>
                  <a:lnTo>
                    <a:pt x="715568" y="248399"/>
                  </a:lnTo>
                  <a:lnTo>
                    <a:pt x="717905" y="245287"/>
                  </a:lnTo>
                  <a:close/>
                </a:path>
                <a:path w="840740" h="279400">
                  <a:moveTo>
                    <a:pt x="738568" y="104902"/>
                  </a:moveTo>
                  <a:lnTo>
                    <a:pt x="685546" y="104902"/>
                  </a:lnTo>
                  <a:lnTo>
                    <a:pt x="685546" y="89306"/>
                  </a:lnTo>
                  <a:lnTo>
                    <a:pt x="732726" y="89306"/>
                  </a:lnTo>
                  <a:lnTo>
                    <a:pt x="732726" y="67856"/>
                  </a:lnTo>
                  <a:lnTo>
                    <a:pt x="685546" y="67856"/>
                  </a:lnTo>
                  <a:lnTo>
                    <a:pt x="685546" y="53035"/>
                  </a:lnTo>
                  <a:lnTo>
                    <a:pt x="737793" y="53035"/>
                  </a:lnTo>
                  <a:lnTo>
                    <a:pt x="737793" y="29641"/>
                  </a:lnTo>
                  <a:lnTo>
                    <a:pt x="658634" y="29641"/>
                  </a:lnTo>
                  <a:lnTo>
                    <a:pt x="658634" y="128295"/>
                  </a:lnTo>
                  <a:lnTo>
                    <a:pt x="738568" y="128295"/>
                  </a:lnTo>
                  <a:lnTo>
                    <a:pt x="738568" y="104902"/>
                  </a:lnTo>
                  <a:close/>
                </a:path>
                <a:path w="840740" h="279400">
                  <a:moveTo>
                    <a:pt x="821245" y="0"/>
                  </a:moveTo>
                  <a:lnTo>
                    <a:pt x="797077" y="0"/>
                  </a:lnTo>
                  <a:lnTo>
                    <a:pt x="785761" y="22618"/>
                  </a:lnTo>
                  <a:lnTo>
                    <a:pt x="807212" y="22618"/>
                  </a:lnTo>
                  <a:lnTo>
                    <a:pt x="821245" y="0"/>
                  </a:lnTo>
                  <a:close/>
                </a:path>
                <a:path w="840740" h="279400">
                  <a:moveTo>
                    <a:pt x="840740" y="32359"/>
                  </a:moveTo>
                  <a:lnTo>
                    <a:pt x="816952" y="32359"/>
                  </a:lnTo>
                  <a:lnTo>
                    <a:pt x="816952" y="86182"/>
                  </a:lnTo>
                  <a:lnTo>
                    <a:pt x="807948" y="75653"/>
                  </a:lnTo>
                  <a:lnTo>
                    <a:pt x="770940" y="32359"/>
                  </a:lnTo>
                  <a:lnTo>
                    <a:pt x="752614" y="32359"/>
                  </a:lnTo>
                  <a:lnTo>
                    <a:pt x="752614" y="128295"/>
                  </a:lnTo>
                  <a:lnTo>
                    <a:pt x="776401" y="128295"/>
                  </a:lnTo>
                  <a:lnTo>
                    <a:pt x="776401" y="75653"/>
                  </a:lnTo>
                  <a:lnTo>
                    <a:pt x="822413" y="128295"/>
                  </a:lnTo>
                  <a:lnTo>
                    <a:pt x="840740" y="128295"/>
                  </a:lnTo>
                  <a:lnTo>
                    <a:pt x="840740" y="86182"/>
                  </a:lnTo>
                  <a:lnTo>
                    <a:pt x="840740" y="32359"/>
                  </a:lnTo>
                  <a:close/>
                </a:path>
              </a:pathLst>
            </a:custGeom>
            <a:solidFill>
              <a:srgbClr val="07395D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3" name="Freeform 5"/>
            <p:cNvSpPr>
              <a:spLocks noChangeArrowheads="1"/>
            </p:cNvSpPr>
            <p:nvPr/>
          </p:nvSpPr>
          <p:spPr bwMode="auto">
            <a:xfrm>
              <a:off x="11" y="0"/>
              <a:ext cx="4218" cy="404"/>
            </a:xfrm>
            <a:custGeom>
              <a:avLst/>
              <a:gdLst>
                <a:gd name="T0" fmla="*/ 0 w 6698615"/>
                <a:gd name="T1" fmla="*/ 0 h 643890"/>
                <a:gd name="T2" fmla="*/ 0 w 6698615"/>
                <a:gd name="T3" fmla="*/ 0 h 643890"/>
                <a:gd name="T4" fmla="*/ 0 w 6698615"/>
                <a:gd name="T5" fmla="*/ 0 h 643890"/>
                <a:gd name="T6" fmla="*/ 0 w 6698615"/>
                <a:gd name="T7" fmla="*/ 0 h 643890"/>
                <a:gd name="T8" fmla="*/ 0 w 6698615"/>
                <a:gd name="T9" fmla="*/ 0 h 643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8615"/>
                <a:gd name="T16" fmla="*/ 0 h 643890"/>
                <a:gd name="T17" fmla="*/ 6698615 w 6698615"/>
                <a:gd name="T18" fmla="*/ 643890 h 643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8615" h="643890">
                  <a:moveTo>
                    <a:pt x="6698048" y="0"/>
                  </a:moveTo>
                  <a:lnTo>
                    <a:pt x="0" y="0"/>
                  </a:lnTo>
                  <a:lnTo>
                    <a:pt x="0" y="643826"/>
                  </a:lnTo>
                  <a:lnTo>
                    <a:pt x="6319430" y="643826"/>
                  </a:lnTo>
                  <a:lnTo>
                    <a:pt x="6698048" y="0"/>
                  </a:lnTo>
                  <a:close/>
                </a:path>
              </a:pathLst>
            </a:custGeom>
            <a:solidFill>
              <a:srgbClr val="00376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04814" y="1477536"/>
            <a:ext cx="4163523" cy="293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987" rIns="0" bIns="0">
            <a:spAutoFit/>
          </a:bodyPr>
          <a:lstStyle/>
          <a:p>
            <a:pPr marL="16114">
              <a:spcBef>
                <a:spcPts val="127"/>
              </a:spcBef>
              <a:buClr>
                <a:srgbClr val="000000"/>
              </a:buClr>
              <a:buSzPct val="100000"/>
              <a:tabLst>
                <a:tab pos="918484" algn="l"/>
                <a:tab pos="1836969" algn="l"/>
                <a:tab pos="2755453" algn="l"/>
                <a:tab pos="3673937" algn="l"/>
              </a:tabLst>
            </a:pPr>
            <a:r>
              <a:rPr lang="pl-PL" altLang="pl-PL" b="1" dirty="0">
                <a:solidFill>
                  <a:srgbClr val="00376A"/>
                </a:solidFill>
                <a:latin typeface="Montserrat" charset="0"/>
              </a:rPr>
              <a:t>Obszar osiedla Kleczków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4121" y="2908611"/>
            <a:ext cx="4469423" cy="311955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5987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6114">
              <a:lnSpc>
                <a:spcPct val="125000"/>
              </a:lnSpc>
              <a:spcBef>
                <a:spcPts val="127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b="1" dirty="0">
                <a:solidFill>
                  <a:srgbClr val="00376A"/>
                </a:solidFill>
              </a:rPr>
              <a:t>Spotkanie inaugurujące cykl spotkań na osiedlu  Kleczków: 10 stycznia 2020 r.</a:t>
            </a:r>
          </a:p>
          <a:p>
            <a:pPr marL="16114">
              <a:spcBef>
                <a:spcPts val="1349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b="1" dirty="0">
                <a:solidFill>
                  <a:srgbClr val="00376A"/>
                </a:solidFill>
              </a:rPr>
              <a:t>Miejsce spotkań:</a:t>
            </a:r>
          </a:p>
          <a:p>
            <a:pPr marL="16114">
              <a:spcBef>
                <a:spcPts val="461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dirty="0">
                <a:solidFill>
                  <a:srgbClr val="00376A"/>
                </a:solidFill>
              </a:rPr>
              <a:t>Szkoła Podstawowa nr 74, Kleczkowska 2,</a:t>
            </a:r>
          </a:p>
          <a:p>
            <a:pPr marL="16114">
              <a:spcBef>
                <a:spcPts val="461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dirty="0">
                <a:solidFill>
                  <a:srgbClr val="00376A"/>
                </a:solidFill>
              </a:rPr>
              <a:t>50-227 Wrocław</a:t>
            </a:r>
          </a:p>
          <a:p>
            <a:pPr marL="16114">
              <a:spcBef>
                <a:spcPts val="1349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b="1" dirty="0">
                <a:solidFill>
                  <a:srgbClr val="00376A"/>
                </a:solidFill>
              </a:rPr>
              <a:t>Zaproszenie:</a:t>
            </a:r>
          </a:p>
          <a:p>
            <a:pPr marL="16114">
              <a:lnSpc>
                <a:spcPct val="125000"/>
              </a:lnSpc>
              <a:spcBef>
                <a:spcPts val="1349"/>
              </a:spcBef>
              <a:buClr>
                <a:srgbClr val="000000"/>
              </a:buClr>
              <a:buSzPct val="100000"/>
              <a:defRPr/>
            </a:pPr>
            <a:r>
              <a:rPr lang="pl-PL" altLang="pl-PL" sz="1500" dirty="0">
                <a:solidFill>
                  <a:srgbClr val="00376A"/>
                </a:solidFill>
              </a:rPr>
              <a:t>poprzez szkołę wszystkich rodziców dzieci, Radę  Osiedla oraz przez ogłoszenia parafialne.</a:t>
            </a:r>
          </a:p>
          <a:p>
            <a:pPr algn="r">
              <a:spcBef>
                <a:spcPts val="1349"/>
              </a:spcBef>
              <a:buClr>
                <a:srgbClr val="000000"/>
              </a:buClr>
              <a:buSzPct val="100000"/>
              <a:defRPr/>
            </a:pPr>
            <a:endParaRPr lang="pl-PL" altLang="pl-PL" sz="1500" dirty="0">
              <a:solidFill>
                <a:srgbClr val="00376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9422" t="18660" r="23071" b="11411"/>
          <a:stretch>
            <a:fillRect/>
          </a:stretch>
        </p:blipFill>
        <p:spPr bwMode="auto">
          <a:xfrm>
            <a:off x="0" y="937985"/>
            <a:ext cx="9144000" cy="59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olny kształt 10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Narzędzia – kampania informacyjno-edukacyjna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" y="0"/>
            <a:ext cx="9144001" cy="6846384"/>
            <a:chOff x="11" y="0"/>
            <a:chExt cx="4992" cy="2947"/>
          </a:xfrm>
        </p:grpSpPr>
        <p:sp>
          <p:nvSpPr>
            <p:cNvPr id="6150" name="Freeform 2"/>
            <p:cNvSpPr>
              <a:spLocks noChangeArrowheads="1"/>
            </p:cNvSpPr>
            <p:nvPr/>
          </p:nvSpPr>
          <p:spPr bwMode="auto">
            <a:xfrm>
              <a:off x="2753" y="0"/>
              <a:ext cx="2250" cy="2947"/>
            </a:xfrm>
            <a:custGeom>
              <a:avLst/>
              <a:gdLst>
                <a:gd name="T0" fmla="*/ 0 w 3573779"/>
                <a:gd name="T1" fmla="*/ 0 h 4680585"/>
                <a:gd name="T2" fmla="*/ 0 w 3573779"/>
                <a:gd name="T3" fmla="*/ 0 h 4680585"/>
                <a:gd name="T4" fmla="*/ 0 w 3573779"/>
                <a:gd name="T5" fmla="*/ 0 h 4680585"/>
                <a:gd name="T6" fmla="*/ 0 w 3573779"/>
                <a:gd name="T7" fmla="*/ 0 h 4680585"/>
                <a:gd name="T8" fmla="*/ 0 w 3573779"/>
                <a:gd name="T9" fmla="*/ 0 h 4680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3779"/>
                <a:gd name="T16" fmla="*/ 0 h 4680585"/>
                <a:gd name="T17" fmla="*/ 3573779 w 3573779"/>
                <a:gd name="T18" fmla="*/ 4680585 h 4680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3779" h="4680585">
                  <a:moveTo>
                    <a:pt x="3573475" y="0"/>
                  </a:moveTo>
                  <a:lnTo>
                    <a:pt x="0" y="0"/>
                  </a:lnTo>
                  <a:lnTo>
                    <a:pt x="0" y="4680000"/>
                  </a:lnTo>
                  <a:lnTo>
                    <a:pt x="3573475" y="4680000"/>
                  </a:lnTo>
                  <a:lnTo>
                    <a:pt x="3573475" y="0"/>
                  </a:lnTo>
                  <a:close/>
                </a:path>
              </a:pathLst>
            </a:custGeom>
            <a:solidFill>
              <a:srgbClr val="E9E8E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1" name="Freeform 3"/>
            <p:cNvSpPr>
              <a:spLocks noChangeArrowheads="1"/>
            </p:cNvSpPr>
            <p:nvPr/>
          </p:nvSpPr>
          <p:spPr bwMode="auto">
            <a:xfrm>
              <a:off x="4347" y="113"/>
              <a:ext cx="135" cy="183"/>
            </a:xfrm>
            <a:custGeom>
              <a:avLst/>
              <a:gdLst>
                <a:gd name="T0" fmla="*/ 0 w 216534"/>
                <a:gd name="T1" fmla="*/ 0 h 292734"/>
                <a:gd name="T2" fmla="*/ 0 w 216534"/>
                <a:gd name="T3" fmla="*/ 0 h 292734"/>
                <a:gd name="T4" fmla="*/ 0 w 216534"/>
                <a:gd name="T5" fmla="*/ 0 h 292734"/>
                <a:gd name="T6" fmla="*/ 0 w 216534"/>
                <a:gd name="T7" fmla="*/ 0 h 292734"/>
                <a:gd name="T8" fmla="*/ 0 w 216534"/>
                <a:gd name="T9" fmla="*/ 0 h 292734"/>
                <a:gd name="T10" fmla="*/ 0 w 216534"/>
                <a:gd name="T11" fmla="*/ 0 h 292734"/>
                <a:gd name="T12" fmla="*/ 0 w 216534"/>
                <a:gd name="T13" fmla="*/ 0 h 292734"/>
                <a:gd name="T14" fmla="*/ 0 w 216534"/>
                <a:gd name="T15" fmla="*/ 0 h 292734"/>
                <a:gd name="T16" fmla="*/ 0 w 216534"/>
                <a:gd name="T17" fmla="*/ 0 h 292734"/>
                <a:gd name="T18" fmla="*/ 0 w 216534"/>
                <a:gd name="T19" fmla="*/ 0 h 292734"/>
                <a:gd name="T20" fmla="*/ 0 w 216534"/>
                <a:gd name="T21" fmla="*/ 0 h 292734"/>
                <a:gd name="T22" fmla="*/ 0 w 216534"/>
                <a:gd name="T23" fmla="*/ 0 h 292734"/>
                <a:gd name="T24" fmla="*/ 0 w 216534"/>
                <a:gd name="T25" fmla="*/ 0 h 292734"/>
                <a:gd name="T26" fmla="*/ 0 w 216534"/>
                <a:gd name="T27" fmla="*/ 0 h 292734"/>
                <a:gd name="T28" fmla="*/ 0 w 216534"/>
                <a:gd name="T29" fmla="*/ 0 h 292734"/>
                <a:gd name="T30" fmla="*/ 0 w 216534"/>
                <a:gd name="T31" fmla="*/ 0 h 292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534"/>
                <a:gd name="T49" fmla="*/ 0 h 292734"/>
                <a:gd name="T50" fmla="*/ 216534 w 216534"/>
                <a:gd name="T51" fmla="*/ 292734 h 292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534" h="292734">
                  <a:moveTo>
                    <a:pt x="216039" y="145846"/>
                  </a:moveTo>
                  <a:lnTo>
                    <a:pt x="20281" y="265950"/>
                  </a:lnTo>
                  <a:lnTo>
                    <a:pt x="63563" y="292468"/>
                  </a:lnTo>
                  <a:lnTo>
                    <a:pt x="216039" y="198488"/>
                  </a:lnTo>
                  <a:lnTo>
                    <a:pt x="216039" y="145846"/>
                  </a:lnTo>
                  <a:close/>
                </a:path>
                <a:path w="216534" h="292734">
                  <a:moveTo>
                    <a:pt x="193433" y="53428"/>
                  </a:moveTo>
                  <a:lnTo>
                    <a:pt x="0" y="171576"/>
                  </a:lnTo>
                  <a:lnTo>
                    <a:pt x="0" y="225005"/>
                  </a:lnTo>
                  <a:lnTo>
                    <a:pt x="216039" y="92417"/>
                  </a:lnTo>
                  <a:lnTo>
                    <a:pt x="216039" y="67068"/>
                  </a:lnTo>
                  <a:lnTo>
                    <a:pt x="193433" y="53428"/>
                  </a:lnTo>
                  <a:close/>
                </a:path>
                <a:path w="216534" h="292734">
                  <a:moveTo>
                    <a:pt x="106857" y="0"/>
                  </a:moveTo>
                  <a:lnTo>
                    <a:pt x="0" y="65519"/>
                  </a:lnTo>
                  <a:lnTo>
                    <a:pt x="0" y="118554"/>
                  </a:lnTo>
                  <a:lnTo>
                    <a:pt x="150152" y="26517"/>
                  </a:lnTo>
                  <a:lnTo>
                    <a:pt x="106857" y="0"/>
                  </a:lnTo>
                  <a:close/>
                </a:path>
              </a:pathLst>
            </a:custGeom>
            <a:solidFill>
              <a:srgbClr val="52A4D6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2" name="Freeform 4"/>
            <p:cNvSpPr>
              <a:spLocks noChangeArrowheads="1"/>
            </p:cNvSpPr>
            <p:nvPr/>
          </p:nvSpPr>
          <p:spPr bwMode="auto">
            <a:xfrm>
              <a:off x="4293" y="105"/>
              <a:ext cx="528" cy="175"/>
            </a:xfrm>
            <a:custGeom>
              <a:avLst/>
              <a:gdLst>
                <a:gd name="T0" fmla="*/ 0 w 840740"/>
                <a:gd name="T1" fmla="*/ 0 h 279400"/>
                <a:gd name="T2" fmla="*/ 0 w 840740"/>
                <a:gd name="T3" fmla="*/ 0 h 279400"/>
                <a:gd name="T4" fmla="*/ 0 w 840740"/>
                <a:gd name="T5" fmla="*/ 0 h 279400"/>
                <a:gd name="T6" fmla="*/ 0 w 840740"/>
                <a:gd name="T7" fmla="*/ 0 h 279400"/>
                <a:gd name="T8" fmla="*/ 0 w 840740"/>
                <a:gd name="T9" fmla="*/ 0 h 279400"/>
                <a:gd name="T10" fmla="*/ 0 w 840740"/>
                <a:gd name="T11" fmla="*/ 0 h 279400"/>
                <a:gd name="T12" fmla="*/ 0 w 840740"/>
                <a:gd name="T13" fmla="*/ 0 h 279400"/>
                <a:gd name="T14" fmla="*/ 0 w 840740"/>
                <a:gd name="T15" fmla="*/ 0 h 279400"/>
                <a:gd name="T16" fmla="*/ 0 w 840740"/>
                <a:gd name="T17" fmla="*/ 0 h 279400"/>
                <a:gd name="T18" fmla="*/ 0 w 840740"/>
                <a:gd name="T19" fmla="*/ 0 h 279400"/>
                <a:gd name="T20" fmla="*/ 0 w 840740"/>
                <a:gd name="T21" fmla="*/ 0 h 279400"/>
                <a:gd name="T22" fmla="*/ 0 w 840740"/>
                <a:gd name="T23" fmla="*/ 0 h 279400"/>
                <a:gd name="T24" fmla="*/ 0 w 840740"/>
                <a:gd name="T25" fmla="*/ 0 h 279400"/>
                <a:gd name="T26" fmla="*/ 0 w 840740"/>
                <a:gd name="T27" fmla="*/ 0 h 279400"/>
                <a:gd name="T28" fmla="*/ 0 w 840740"/>
                <a:gd name="T29" fmla="*/ 0 h 279400"/>
                <a:gd name="T30" fmla="*/ 0 w 840740"/>
                <a:gd name="T31" fmla="*/ 0 h 279400"/>
                <a:gd name="T32" fmla="*/ 0 w 840740"/>
                <a:gd name="T33" fmla="*/ 0 h 279400"/>
                <a:gd name="T34" fmla="*/ 0 w 840740"/>
                <a:gd name="T35" fmla="*/ 0 h 279400"/>
                <a:gd name="T36" fmla="*/ 0 w 840740"/>
                <a:gd name="T37" fmla="*/ 0 h 279400"/>
                <a:gd name="T38" fmla="*/ 0 w 840740"/>
                <a:gd name="T39" fmla="*/ 0 h 279400"/>
                <a:gd name="T40" fmla="*/ 0 w 840740"/>
                <a:gd name="T41" fmla="*/ 0 h 279400"/>
                <a:gd name="T42" fmla="*/ 0 w 840740"/>
                <a:gd name="T43" fmla="*/ 0 h 279400"/>
                <a:gd name="T44" fmla="*/ 0 w 840740"/>
                <a:gd name="T45" fmla="*/ 0 h 279400"/>
                <a:gd name="T46" fmla="*/ 0 w 840740"/>
                <a:gd name="T47" fmla="*/ 0 h 279400"/>
                <a:gd name="T48" fmla="*/ 0 w 840740"/>
                <a:gd name="T49" fmla="*/ 0 h 279400"/>
                <a:gd name="T50" fmla="*/ 0 w 840740"/>
                <a:gd name="T51" fmla="*/ 0 h 279400"/>
                <a:gd name="T52" fmla="*/ 0 w 840740"/>
                <a:gd name="T53" fmla="*/ 0 h 279400"/>
                <a:gd name="T54" fmla="*/ 0 w 840740"/>
                <a:gd name="T55" fmla="*/ 0 h 279400"/>
                <a:gd name="T56" fmla="*/ 0 w 840740"/>
                <a:gd name="T57" fmla="*/ 0 h 279400"/>
                <a:gd name="T58" fmla="*/ 0 w 840740"/>
                <a:gd name="T59" fmla="*/ 0 h 279400"/>
                <a:gd name="T60" fmla="*/ 0 w 840740"/>
                <a:gd name="T61" fmla="*/ 0 h 279400"/>
                <a:gd name="T62" fmla="*/ 0 w 840740"/>
                <a:gd name="T63" fmla="*/ 0 h 279400"/>
                <a:gd name="T64" fmla="*/ 0 w 840740"/>
                <a:gd name="T65" fmla="*/ 0 h 279400"/>
                <a:gd name="T66" fmla="*/ 0 w 840740"/>
                <a:gd name="T67" fmla="*/ 0 h 279400"/>
                <a:gd name="T68" fmla="*/ 0 w 840740"/>
                <a:gd name="T69" fmla="*/ 0 h 279400"/>
                <a:gd name="T70" fmla="*/ 0 w 840740"/>
                <a:gd name="T71" fmla="*/ 0 h 279400"/>
                <a:gd name="T72" fmla="*/ 0 w 840740"/>
                <a:gd name="T73" fmla="*/ 0 h 279400"/>
                <a:gd name="T74" fmla="*/ 0 w 840740"/>
                <a:gd name="T75" fmla="*/ 0 h 279400"/>
                <a:gd name="T76" fmla="*/ 0 w 840740"/>
                <a:gd name="T77" fmla="*/ 0 h 279400"/>
                <a:gd name="T78" fmla="*/ 0 w 840740"/>
                <a:gd name="T79" fmla="*/ 0 h 279400"/>
                <a:gd name="T80" fmla="*/ 0 w 840740"/>
                <a:gd name="T81" fmla="*/ 0 h 279400"/>
                <a:gd name="T82" fmla="*/ 0 w 840740"/>
                <a:gd name="T83" fmla="*/ 0 h 279400"/>
                <a:gd name="T84" fmla="*/ 0 w 840740"/>
                <a:gd name="T85" fmla="*/ 0 h 279400"/>
                <a:gd name="T86" fmla="*/ 0 w 840740"/>
                <a:gd name="T87" fmla="*/ 0 h 279400"/>
                <a:gd name="T88" fmla="*/ 0 w 840740"/>
                <a:gd name="T89" fmla="*/ 0 h 279400"/>
                <a:gd name="T90" fmla="*/ 0 w 840740"/>
                <a:gd name="T91" fmla="*/ 0 h 279400"/>
                <a:gd name="T92" fmla="*/ 0 w 840740"/>
                <a:gd name="T93" fmla="*/ 0 h 279400"/>
                <a:gd name="T94" fmla="*/ 0 w 840740"/>
                <a:gd name="T95" fmla="*/ 0 h 2794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0740"/>
                <a:gd name="T145" fmla="*/ 0 h 279400"/>
                <a:gd name="T146" fmla="*/ 840740 w 840740"/>
                <a:gd name="T147" fmla="*/ 279400 h 2794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0740" h="279400">
                  <a:moveTo>
                    <a:pt x="150520" y="39370"/>
                  </a:moveTo>
                  <a:lnTo>
                    <a:pt x="107238" y="12852"/>
                  </a:lnTo>
                  <a:lnTo>
                    <a:pt x="0" y="78765"/>
                  </a:lnTo>
                  <a:lnTo>
                    <a:pt x="0" y="132181"/>
                  </a:lnTo>
                  <a:lnTo>
                    <a:pt x="150520" y="39370"/>
                  </a:lnTo>
                  <a:close/>
                </a:path>
                <a:path w="840740" h="279400">
                  <a:moveTo>
                    <a:pt x="216039" y="159092"/>
                  </a:moveTo>
                  <a:lnTo>
                    <a:pt x="63944" y="252679"/>
                  </a:lnTo>
                  <a:lnTo>
                    <a:pt x="107238" y="279196"/>
                  </a:lnTo>
                  <a:lnTo>
                    <a:pt x="216039" y="212128"/>
                  </a:lnTo>
                  <a:lnTo>
                    <a:pt x="216039" y="159092"/>
                  </a:lnTo>
                  <a:close/>
                </a:path>
                <a:path w="840740" h="279400">
                  <a:moveTo>
                    <a:pt x="216039" y="79540"/>
                  </a:moveTo>
                  <a:lnTo>
                    <a:pt x="193814" y="65887"/>
                  </a:lnTo>
                  <a:lnTo>
                    <a:pt x="0" y="185216"/>
                  </a:lnTo>
                  <a:lnTo>
                    <a:pt x="0" y="212902"/>
                  </a:lnTo>
                  <a:lnTo>
                    <a:pt x="20281" y="225767"/>
                  </a:lnTo>
                  <a:lnTo>
                    <a:pt x="216039" y="106057"/>
                  </a:lnTo>
                  <a:lnTo>
                    <a:pt x="216039" y="79540"/>
                  </a:lnTo>
                  <a:close/>
                </a:path>
                <a:path w="840740" h="279400">
                  <a:moveTo>
                    <a:pt x="475742" y="207073"/>
                  </a:moveTo>
                  <a:lnTo>
                    <a:pt x="475615" y="195757"/>
                  </a:lnTo>
                  <a:lnTo>
                    <a:pt x="474967" y="191465"/>
                  </a:lnTo>
                  <a:lnTo>
                    <a:pt x="474141" y="189522"/>
                  </a:lnTo>
                  <a:lnTo>
                    <a:pt x="473011" y="186791"/>
                  </a:lnTo>
                  <a:lnTo>
                    <a:pt x="451954" y="169240"/>
                  </a:lnTo>
                  <a:lnTo>
                    <a:pt x="448449" y="168249"/>
                  </a:lnTo>
                  <a:lnTo>
                    <a:pt x="448449" y="199275"/>
                  </a:lnTo>
                  <a:lnTo>
                    <a:pt x="448449" y="207073"/>
                  </a:lnTo>
                  <a:lnTo>
                    <a:pt x="446900" y="210578"/>
                  </a:lnTo>
                  <a:lnTo>
                    <a:pt x="444157" y="212915"/>
                  </a:lnTo>
                  <a:lnTo>
                    <a:pt x="441045" y="215252"/>
                  </a:lnTo>
                  <a:lnTo>
                    <a:pt x="436753" y="216814"/>
                  </a:lnTo>
                  <a:lnTo>
                    <a:pt x="432854" y="216433"/>
                  </a:lnTo>
                  <a:lnTo>
                    <a:pt x="419595" y="216039"/>
                  </a:lnTo>
                  <a:lnTo>
                    <a:pt x="419595" y="189915"/>
                  </a:lnTo>
                  <a:lnTo>
                    <a:pt x="432460" y="189915"/>
                  </a:lnTo>
                  <a:lnTo>
                    <a:pt x="436753" y="189522"/>
                  </a:lnTo>
                  <a:lnTo>
                    <a:pt x="440639" y="190690"/>
                  </a:lnTo>
                  <a:lnTo>
                    <a:pt x="444157" y="193421"/>
                  </a:lnTo>
                  <a:lnTo>
                    <a:pt x="446900" y="195757"/>
                  </a:lnTo>
                  <a:lnTo>
                    <a:pt x="448449" y="199275"/>
                  </a:lnTo>
                  <a:lnTo>
                    <a:pt x="448449" y="168249"/>
                  </a:lnTo>
                  <a:lnTo>
                    <a:pt x="446493" y="167678"/>
                  </a:lnTo>
                  <a:lnTo>
                    <a:pt x="440639" y="166903"/>
                  </a:lnTo>
                  <a:lnTo>
                    <a:pt x="393065" y="166903"/>
                  </a:lnTo>
                  <a:lnTo>
                    <a:pt x="393065" y="265557"/>
                  </a:lnTo>
                  <a:lnTo>
                    <a:pt x="419595" y="265557"/>
                  </a:lnTo>
                  <a:lnTo>
                    <a:pt x="419595" y="237490"/>
                  </a:lnTo>
                  <a:lnTo>
                    <a:pt x="439089" y="237490"/>
                  </a:lnTo>
                  <a:lnTo>
                    <a:pt x="444550" y="236702"/>
                  </a:lnTo>
                  <a:lnTo>
                    <a:pt x="450392" y="235140"/>
                  </a:lnTo>
                  <a:lnTo>
                    <a:pt x="455460" y="233972"/>
                  </a:lnTo>
                  <a:lnTo>
                    <a:pt x="459752" y="231635"/>
                  </a:lnTo>
                  <a:lnTo>
                    <a:pt x="467563" y="225399"/>
                  </a:lnTo>
                  <a:lnTo>
                    <a:pt x="470281" y="221881"/>
                  </a:lnTo>
                  <a:lnTo>
                    <a:pt x="472808" y="216814"/>
                  </a:lnTo>
                  <a:lnTo>
                    <a:pt x="474967" y="212521"/>
                  </a:lnTo>
                  <a:lnTo>
                    <a:pt x="475742" y="207073"/>
                  </a:lnTo>
                  <a:close/>
                </a:path>
                <a:path w="840740" h="279400">
                  <a:moveTo>
                    <a:pt x="476529" y="29641"/>
                  </a:moveTo>
                  <a:lnTo>
                    <a:pt x="391121" y="29641"/>
                  </a:lnTo>
                  <a:lnTo>
                    <a:pt x="391121" y="52641"/>
                  </a:lnTo>
                  <a:lnTo>
                    <a:pt x="438696" y="52641"/>
                  </a:lnTo>
                  <a:lnTo>
                    <a:pt x="389178" y="108407"/>
                  </a:lnTo>
                  <a:lnTo>
                    <a:pt x="389178" y="128295"/>
                  </a:lnTo>
                  <a:lnTo>
                    <a:pt x="476135" y="128295"/>
                  </a:lnTo>
                  <a:lnTo>
                    <a:pt x="476135" y="105295"/>
                  </a:lnTo>
                  <a:lnTo>
                    <a:pt x="426618" y="105295"/>
                  </a:lnTo>
                  <a:lnTo>
                    <a:pt x="476529" y="49517"/>
                  </a:lnTo>
                  <a:lnTo>
                    <a:pt x="476529" y="29641"/>
                  </a:lnTo>
                  <a:close/>
                </a:path>
                <a:path w="840740" h="279400">
                  <a:moveTo>
                    <a:pt x="514731" y="166903"/>
                  </a:moveTo>
                  <a:lnTo>
                    <a:pt x="487438" y="166903"/>
                  </a:lnTo>
                  <a:lnTo>
                    <a:pt x="487438" y="265557"/>
                  </a:lnTo>
                  <a:lnTo>
                    <a:pt x="514731" y="265557"/>
                  </a:lnTo>
                  <a:lnTo>
                    <a:pt x="514731" y="166903"/>
                  </a:lnTo>
                  <a:close/>
                </a:path>
                <a:path w="840740" h="279400">
                  <a:moveTo>
                    <a:pt x="595083" y="29641"/>
                  </a:moveTo>
                  <a:lnTo>
                    <a:pt x="566216" y="29641"/>
                  </a:lnTo>
                  <a:lnTo>
                    <a:pt x="542810" y="67856"/>
                  </a:lnTo>
                  <a:lnTo>
                    <a:pt x="519430" y="29641"/>
                  </a:lnTo>
                  <a:lnTo>
                    <a:pt x="490562" y="29641"/>
                  </a:lnTo>
                  <a:lnTo>
                    <a:pt x="490562" y="128295"/>
                  </a:lnTo>
                  <a:lnTo>
                    <a:pt x="517474" y="128295"/>
                  </a:lnTo>
                  <a:lnTo>
                    <a:pt x="517474" y="72148"/>
                  </a:lnTo>
                  <a:lnTo>
                    <a:pt x="542429" y="110363"/>
                  </a:lnTo>
                  <a:lnTo>
                    <a:pt x="542810" y="110363"/>
                  </a:lnTo>
                  <a:lnTo>
                    <a:pt x="567512" y="72148"/>
                  </a:lnTo>
                  <a:lnTo>
                    <a:pt x="567778" y="71755"/>
                  </a:lnTo>
                  <a:lnTo>
                    <a:pt x="567778" y="128295"/>
                  </a:lnTo>
                  <a:lnTo>
                    <a:pt x="595083" y="128295"/>
                  </a:lnTo>
                  <a:lnTo>
                    <a:pt x="595083" y="71755"/>
                  </a:lnTo>
                  <a:lnTo>
                    <a:pt x="595083" y="67856"/>
                  </a:lnTo>
                  <a:lnTo>
                    <a:pt x="595083" y="29641"/>
                  </a:lnTo>
                  <a:close/>
                </a:path>
                <a:path w="840740" h="279400">
                  <a:moveTo>
                    <a:pt x="613016" y="242163"/>
                  </a:moveTo>
                  <a:lnTo>
                    <a:pt x="559981" y="242163"/>
                  </a:lnTo>
                  <a:lnTo>
                    <a:pt x="559981" y="226568"/>
                  </a:lnTo>
                  <a:lnTo>
                    <a:pt x="607161" y="226568"/>
                  </a:lnTo>
                  <a:lnTo>
                    <a:pt x="607161" y="205117"/>
                  </a:lnTo>
                  <a:lnTo>
                    <a:pt x="559981" y="205117"/>
                  </a:lnTo>
                  <a:lnTo>
                    <a:pt x="559981" y="190296"/>
                  </a:lnTo>
                  <a:lnTo>
                    <a:pt x="612228" y="190296"/>
                  </a:lnTo>
                  <a:lnTo>
                    <a:pt x="612228" y="166903"/>
                  </a:lnTo>
                  <a:lnTo>
                    <a:pt x="533069" y="166903"/>
                  </a:lnTo>
                  <a:lnTo>
                    <a:pt x="533069" y="265557"/>
                  </a:lnTo>
                  <a:lnTo>
                    <a:pt x="613016" y="265557"/>
                  </a:lnTo>
                  <a:lnTo>
                    <a:pt x="613016" y="242163"/>
                  </a:lnTo>
                  <a:close/>
                </a:path>
                <a:path w="840740" h="279400">
                  <a:moveTo>
                    <a:pt x="640689" y="29629"/>
                  </a:moveTo>
                  <a:lnTo>
                    <a:pt x="613397" y="29629"/>
                  </a:lnTo>
                  <a:lnTo>
                    <a:pt x="613397" y="128295"/>
                  </a:lnTo>
                  <a:lnTo>
                    <a:pt x="640689" y="128295"/>
                  </a:lnTo>
                  <a:lnTo>
                    <a:pt x="640689" y="29629"/>
                  </a:lnTo>
                  <a:close/>
                </a:path>
                <a:path w="840740" h="279400">
                  <a:moveTo>
                    <a:pt x="717905" y="245287"/>
                  </a:moveTo>
                  <a:lnTo>
                    <a:pt x="713549" y="242163"/>
                  </a:lnTo>
                  <a:lnTo>
                    <a:pt x="697242" y="230466"/>
                  </a:lnTo>
                  <a:lnTo>
                    <a:pt x="695680" y="232029"/>
                  </a:lnTo>
                  <a:lnTo>
                    <a:pt x="694118" y="233972"/>
                  </a:lnTo>
                  <a:lnTo>
                    <a:pt x="692556" y="235140"/>
                  </a:lnTo>
                  <a:lnTo>
                    <a:pt x="690994" y="236702"/>
                  </a:lnTo>
                  <a:lnTo>
                    <a:pt x="689444" y="237883"/>
                  </a:lnTo>
                  <a:lnTo>
                    <a:pt x="687489" y="239039"/>
                  </a:lnTo>
                  <a:lnTo>
                    <a:pt x="685546" y="240220"/>
                  </a:lnTo>
                  <a:lnTo>
                    <a:pt x="683590" y="240995"/>
                  </a:lnTo>
                  <a:lnTo>
                    <a:pt x="681647" y="241376"/>
                  </a:lnTo>
                  <a:lnTo>
                    <a:pt x="679297" y="242163"/>
                  </a:lnTo>
                  <a:lnTo>
                    <a:pt x="671499" y="242163"/>
                  </a:lnTo>
                  <a:lnTo>
                    <a:pt x="667994" y="241376"/>
                  </a:lnTo>
                  <a:lnTo>
                    <a:pt x="653161" y="226555"/>
                  </a:lnTo>
                  <a:lnTo>
                    <a:pt x="652005" y="223062"/>
                  </a:lnTo>
                  <a:lnTo>
                    <a:pt x="651217" y="219938"/>
                  </a:lnTo>
                  <a:lnTo>
                    <a:pt x="651217" y="212140"/>
                  </a:lnTo>
                  <a:lnTo>
                    <a:pt x="651624" y="208622"/>
                  </a:lnTo>
                  <a:lnTo>
                    <a:pt x="653173" y="205511"/>
                  </a:lnTo>
                  <a:lnTo>
                    <a:pt x="654354" y="202387"/>
                  </a:lnTo>
                  <a:lnTo>
                    <a:pt x="655916" y="199656"/>
                  </a:lnTo>
                  <a:lnTo>
                    <a:pt x="659803" y="194983"/>
                  </a:lnTo>
                  <a:lnTo>
                    <a:pt x="662533" y="193027"/>
                  </a:lnTo>
                  <a:lnTo>
                    <a:pt x="665264" y="191858"/>
                  </a:lnTo>
                  <a:lnTo>
                    <a:pt x="668388" y="190296"/>
                  </a:lnTo>
                  <a:lnTo>
                    <a:pt x="671499" y="189915"/>
                  </a:lnTo>
                  <a:lnTo>
                    <a:pt x="678916" y="189915"/>
                  </a:lnTo>
                  <a:lnTo>
                    <a:pt x="683196" y="190690"/>
                  </a:lnTo>
                  <a:lnTo>
                    <a:pt x="690219" y="195364"/>
                  </a:lnTo>
                  <a:lnTo>
                    <a:pt x="693343" y="198094"/>
                  </a:lnTo>
                  <a:lnTo>
                    <a:pt x="696074" y="201612"/>
                  </a:lnTo>
                  <a:lnTo>
                    <a:pt x="711187" y="189915"/>
                  </a:lnTo>
                  <a:lnTo>
                    <a:pt x="716749" y="185623"/>
                  </a:lnTo>
                  <a:lnTo>
                    <a:pt x="714400" y="182499"/>
                  </a:lnTo>
                  <a:lnTo>
                    <a:pt x="712063" y="179768"/>
                  </a:lnTo>
                  <a:lnTo>
                    <a:pt x="709333" y="177431"/>
                  </a:lnTo>
                  <a:lnTo>
                    <a:pt x="706602" y="174701"/>
                  </a:lnTo>
                  <a:lnTo>
                    <a:pt x="679704" y="164947"/>
                  </a:lnTo>
                  <a:lnTo>
                    <a:pt x="667994" y="164947"/>
                  </a:lnTo>
                  <a:lnTo>
                    <a:pt x="660971" y="166128"/>
                  </a:lnTo>
                  <a:lnTo>
                    <a:pt x="654354" y="168846"/>
                  </a:lnTo>
                  <a:lnTo>
                    <a:pt x="648106" y="171196"/>
                  </a:lnTo>
                  <a:lnTo>
                    <a:pt x="624141" y="205994"/>
                  </a:lnTo>
                  <a:lnTo>
                    <a:pt x="623150" y="216039"/>
                  </a:lnTo>
                  <a:lnTo>
                    <a:pt x="623150" y="216433"/>
                  </a:lnTo>
                  <a:lnTo>
                    <a:pt x="637971" y="253085"/>
                  </a:lnTo>
                  <a:lnTo>
                    <a:pt x="653948" y="263613"/>
                  </a:lnTo>
                  <a:lnTo>
                    <a:pt x="660196" y="266344"/>
                  </a:lnTo>
                  <a:lnTo>
                    <a:pt x="666826" y="267512"/>
                  </a:lnTo>
                  <a:lnTo>
                    <a:pt x="679297" y="267512"/>
                  </a:lnTo>
                  <a:lnTo>
                    <a:pt x="715568" y="248399"/>
                  </a:lnTo>
                  <a:lnTo>
                    <a:pt x="717905" y="245287"/>
                  </a:lnTo>
                  <a:close/>
                </a:path>
                <a:path w="840740" h="279400">
                  <a:moveTo>
                    <a:pt x="738568" y="104902"/>
                  </a:moveTo>
                  <a:lnTo>
                    <a:pt x="685546" y="104902"/>
                  </a:lnTo>
                  <a:lnTo>
                    <a:pt x="685546" y="89306"/>
                  </a:lnTo>
                  <a:lnTo>
                    <a:pt x="732726" y="89306"/>
                  </a:lnTo>
                  <a:lnTo>
                    <a:pt x="732726" y="67856"/>
                  </a:lnTo>
                  <a:lnTo>
                    <a:pt x="685546" y="67856"/>
                  </a:lnTo>
                  <a:lnTo>
                    <a:pt x="685546" y="53035"/>
                  </a:lnTo>
                  <a:lnTo>
                    <a:pt x="737793" y="53035"/>
                  </a:lnTo>
                  <a:lnTo>
                    <a:pt x="737793" y="29641"/>
                  </a:lnTo>
                  <a:lnTo>
                    <a:pt x="658634" y="29641"/>
                  </a:lnTo>
                  <a:lnTo>
                    <a:pt x="658634" y="128295"/>
                  </a:lnTo>
                  <a:lnTo>
                    <a:pt x="738568" y="128295"/>
                  </a:lnTo>
                  <a:lnTo>
                    <a:pt x="738568" y="104902"/>
                  </a:lnTo>
                  <a:close/>
                </a:path>
                <a:path w="840740" h="279400">
                  <a:moveTo>
                    <a:pt x="821245" y="0"/>
                  </a:moveTo>
                  <a:lnTo>
                    <a:pt x="797077" y="0"/>
                  </a:lnTo>
                  <a:lnTo>
                    <a:pt x="785761" y="22618"/>
                  </a:lnTo>
                  <a:lnTo>
                    <a:pt x="807212" y="22618"/>
                  </a:lnTo>
                  <a:lnTo>
                    <a:pt x="821245" y="0"/>
                  </a:lnTo>
                  <a:close/>
                </a:path>
                <a:path w="840740" h="279400">
                  <a:moveTo>
                    <a:pt x="840740" y="32359"/>
                  </a:moveTo>
                  <a:lnTo>
                    <a:pt x="816952" y="32359"/>
                  </a:lnTo>
                  <a:lnTo>
                    <a:pt x="816952" y="86182"/>
                  </a:lnTo>
                  <a:lnTo>
                    <a:pt x="807948" y="75653"/>
                  </a:lnTo>
                  <a:lnTo>
                    <a:pt x="770940" y="32359"/>
                  </a:lnTo>
                  <a:lnTo>
                    <a:pt x="752614" y="32359"/>
                  </a:lnTo>
                  <a:lnTo>
                    <a:pt x="752614" y="128295"/>
                  </a:lnTo>
                  <a:lnTo>
                    <a:pt x="776401" y="128295"/>
                  </a:lnTo>
                  <a:lnTo>
                    <a:pt x="776401" y="75653"/>
                  </a:lnTo>
                  <a:lnTo>
                    <a:pt x="822413" y="128295"/>
                  </a:lnTo>
                  <a:lnTo>
                    <a:pt x="840740" y="128295"/>
                  </a:lnTo>
                  <a:lnTo>
                    <a:pt x="840740" y="86182"/>
                  </a:lnTo>
                  <a:lnTo>
                    <a:pt x="840740" y="32359"/>
                  </a:lnTo>
                  <a:close/>
                </a:path>
              </a:pathLst>
            </a:custGeom>
            <a:solidFill>
              <a:srgbClr val="07395D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3" name="Freeform 5"/>
            <p:cNvSpPr>
              <a:spLocks noChangeArrowheads="1"/>
            </p:cNvSpPr>
            <p:nvPr/>
          </p:nvSpPr>
          <p:spPr bwMode="auto">
            <a:xfrm>
              <a:off x="11" y="0"/>
              <a:ext cx="4218" cy="404"/>
            </a:xfrm>
            <a:custGeom>
              <a:avLst/>
              <a:gdLst>
                <a:gd name="T0" fmla="*/ 0 w 6698615"/>
                <a:gd name="T1" fmla="*/ 0 h 643890"/>
                <a:gd name="T2" fmla="*/ 0 w 6698615"/>
                <a:gd name="T3" fmla="*/ 0 h 643890"/>
                <a:gd name="T4" fmla="*/ 0 w 6698615"/>
                <a:gd name="T5" fmla="*/ 0 h 643890"/>
                <a:gd name="T6" fmla="*/ 0 w 6698615"/>
                <a:gd name="T7" fmla="*/ 0 h 643890"/>
                <a:gd name="T8" fmla="*/ 0 w 6698615"/>
                <a:gd name="T9" fmla="*/ 0 h 643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8615"/>
                <a:gd name="T16" fmla="*/ 0 h 643890"/>
                <a:gd name="T17" fmla="*/ 6698615 w 6698615"/>
                <a:gd name="T18" fmla="*/ 643890 h 643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8615" h="643890">
                  <a:moveTo>
                    <a:pt x="6698048" y="0"/>
                  </a:moveTo>
                  <a:lnTo>
                    <a:pt x="0" y="0"/>
                  </a:lnTo>
                  <a:lnTo>
                    <a:pt x="0" y="643826"/>
                  </a:lnTo>
                  <a:lnTo>
                    <a:pt x="6319430" y="643826"/>
                  </a:lnTo>
                  <a:lnTo>
                    <a:pt x="6698048" y="0"/>
                  </a:lnTo>
                  <a:close/>
                </a:path>
              </a:pathLst>
            </a:custGeom>
            <a:solidFill>
              <a:srgbClr val="00376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24213" t="11758" r="37988" b="3851"/>
          <a:stretch>
            <a:fillRect/>
          </a:stretch>
        </p:blipFill>
        <p:spPr bwMode="auto">
          <a:xfrm>
            <a:off x="4932040" y="980728"/>
            <a:ext cx="421196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Obraz mo&amp;zdot;e zawiera&amp;cacute;: 1 osoba, siedzi, ekran i w budyn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6102"/>
            <a:ext cx="5004048" cy="3261898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4713" y="1388677"/>
            <a:ext cx="5035416" cy="496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238342" algn="l"/>
                <a:tab pos="477530" algn="l"/>
                <a:tab pos="716717" algn="l"/>
                <a:tab pos="955905" algn="l"/>
                <a:tab pos="1195092" algn="l"/>
                <a:tab pos="1434279" algn="l"/>
                <a:tab pos="1673466" algn="l"/>
                <a:tab pos="1912654" algn="l"/>
                <a:tab pos="2151841" algn="l"/>
                <a:tab pos="2391029" algn="l"/>
                <a:tab pos="2630216" algn="l"/>
                <a:tab pos="2869403" algn="l"/>
                <a:tab pos="3108590" algn="l"/>
                <a:tab pos="3347778" algn="l"/>
                <a:tab pos="3586965" algn="l"/>
                <a:tab pos="3826153" algn="l"/>
                <a:tab pos="4065340" algn="l"/>
                <a:tab pos="4304527" algn="l"/>
                <a:tab pos="4543715" algn="l"/>
                <a:tab pos="4782902" algn="l"/>
                <a:tab pos="4800651" algn="l"/>
                <a:tab pos="5040683" algn="l"/>
                <a:tab pos="5280716" algn="l"/>
              </a:tabLst>
            </a:pPr>
            <a:r>
              <a:rPr lang="pl-PL" sz="1900" b="1" dirty="0">
                <a:solidFill>
                  <a:srgbClr val="273747"/>
                </a:solidFill>
                <a:latin typeface="Montserrat" charset="0"/>
              </a:rPr>
              <a:t>Działania informacyjne </a:t>
            </a:r>
            <a:r>
              <a:rPr lang="pl-PL" sz="1900" b="1" dirty="0" err="1">
                <a:solidFill>
                  <a:srgbClr val="273747"/>
                </a:solidFill>
                <a:latin typeface="Montserrat" charset="0"/>
              </a:rPr>
              <a:t>celowane</a:t>
            </a:r>
            <a:r>
              <a:rPr lang="pl-PL" sz="1900" b="1" dirty="0">
                <a:solidFill>
                  <a:srgbClr val="273747"/>
                </a:solidFill>
                <a:latin typeface="Montserrat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512" y="1844824"/>
            <a:ext cx="5035416" cy="292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buFont typeface="Wingdings" charset="2"/>
              <a:buChar char="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r>
              <a:rPr lang="pl-PL" sz="1300" dirty="0">
                <a:solidFill>
                  <a:srgbClr val="273747"/>
                </a:solidFill>
                <a:latin typeface="Montserrat" charset="0"/>
              </a:rPr>
              <a:t>Plakaty informujące o programach dofinansowań oraz terminach spotkań z mieszkańcami zlokalizowane w przestrzeni publicznej oraz w konkretnych bramach.</a:t>
            </a:r>
          </a:p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buFont typeface="Wingdings" charset="2"/>
              <a:buChar char="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r>
              <a:rPr lang="pl-PL" sz="1300" dirty="0">
                <a:solidFill>
                  <a:srgbClr val="273747"/>
                </a:solidFill>
                <a:latin typeface="Montserrat" charset="0"/>
              </a:rPr>
              <a:t>Ulotki informujące o programach dofinansowań.</a:t>
            </a:r>
          </a:p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buFont typeface="Wingdings" charset="2"/>
              <a:buChar char="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r>
              <a:rPr lang="pl-PL" sz="1300" dirty="0">
                <a:solidFill>
                  <a:srgbClr val="273747"/>
                </a:solidFill>
                <a:latin typeface="Montserrat" charset="0"/>
              </a:rPr>
              <a:t>Indywidualnie wręczane zaproszenia na spotkania</a:t>
            </a:r>
            <a:r>
              <a:rPr lang="pl-PL" sz="1300" dirty="0" smtClean="0">
                <a:solidFill>
                  <a:srgbClr val="273747"/>
                </a:solidFill>
                <a:latin typeface="Montserrat" charset="0"/>
              </a:rPr>
              <a:t>.</a:t>
            </a:r>
          </a:p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buFont typeface="Wingdings" charset="2"/>
              <a:buChar char="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r>
              <a:rPr lang="pl-PL" sz="1300" dirty="0" smtClean="0">
                <a:solidFill>
                  <a:srgbClr val="273747"/>
                </a:solidFill>
                <a:latin typeface="Montserrat" charset="0"/>
              </a:rPr>
              <a:t>Spotkania z mieszkańcami.</a:t>
            </a:r>
            <a:endParaRPr lang="pl-PL" sz="1300" dirty="0">
              <a:solidFill>
                <a:srgbClr val="273747"/>
              </a:solidFill>
              <a:latin typeface="Montserrat" charset="0"/>
            </a:endParaRPr>
          </a:p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buFont typeface="Wingdings" charset="2"/>
              <a:buChar char="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endParaRPr lang="pl-PL" sz="1300" dirty="0">
              <a:solidFill>
                <a:srgbClr val="273747"/>
              </a:solidFill>
              <a:latin typeface="Montserrat" charset="0"/>
            </a:endParaRPr>
          </a:p>
          <a:p>
            <a:pPr marL="109874" indent="-109874">
              <a:lnSpc>
                <a:spcPct val="115000"/>
              </a:lnSpc>
              <a:spcBef>
                <a:spcPts val="532"/>
              </a:spcBef>
              <a:buClr>
                <a:srgbClr val="29ABE2"/>
              </a:buClr>
              <a:buSzPct val="45000"/>
              <a:tabLst>
                <a:tab pos="109874" algn="l"/>
                <a:tab pos="348216" algn="l"/>
                <a:tab pos="587404" algn="l"/>
                <a:tab pos="826591" algn="l"/>
                <a:tab pos="1065779" algn="l"/>
                <a:tab pos="1304966" algn="l"/>
                <a:tab pos="1544153" algn="l"/>
                <a:tab pos="1783340" algn="l"/>
                <a:tab pos="2022528" algn="l"/>
                <a:tab pos="2261715" algn="l"/>
                <a:tab pos="2500903" algn="l"/>
                <a:tab pos="2740090" algn="l"/>
                <a:tab pos="2979277" algn="l"/>
                <a:tab pos="3218464" algn="l"/>
                <a:tab pos="3457652" algn="l"/>
                <a:tab pos="3696839" algn="l"/>
                <a:tab pos="3936027" algn="l"/>
                <a:tab pos="4175214" algn="l"/>
                <a:tab pos="4414402" algn="l"/>
                <a:tab pos="4653589" algn="l"/>
                <a:tab pos="4892776" algn="l"/>
                <a:tab pos="5040683" algn="l"/>
                <a:tab pos="5280716" algn="l"/>
              </a:tabLst>
            </a:pPr>
            <a:endParaRPr lang="pl-PL" sz="1300" dirty="0">
              <a:solidFill>
                <a:srgbClr val="273747"/>
              </a:solidFill>
              <a:latin typeface="Montserrat" charset="0"/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Narzędzia – kampania informacyjno-edukacyjna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1" cy="6846384"/>
            <a:chOff x="11" y="0"/>
            <a:chExt cx="4992" cy="2947"/>
          </a:xfrm>
        </p:grpSpPr>
        <p:sp>
          <p:nvSpPr>
            <p:cNvPr id="6150" name="Freeform 2"/>
            <p:cNvSpPr>
              <a:spLocks noChangeArrowheads="1"/>
            </p:cNvSpPr>
            <p:nvPr/>
          </p:nvSpPr>
          <p:spPr bwMode="auto">
            <a:xfrm>
              <a:off x="2753" y="0"/>
              <a:ext cx="2250" cy="2947"/>
            </a:xfrm>
            <a:custGeom>
              <a:avLst/>
              <a:gdLst>
                <a:gd name="T0" fmla="*/ 0 w 3573779"/>
                <a:gd name="T1" fmla="*/ 0 h 4680585"/>
                <a:gd name="T2" fmla="*/ 0 w 3573779"/>
                <a:gd name="T3" fmla="*/ 0 h 4680585"/>
                <a:gd name="T4" fmla="*/ 0 w 3573779"/>
                <a:gd name="T5" fmla="*/ 0 h 4680585"/>
                <a:gd name="T6" fmla="*/ 0 w 3573779"/>
                <a:gd name="T7" fmla="*/ 0 h 4680585"/>
                <a:gd name="T8" fmla="*/ 0 w 3573779"/>
                <a:gd name="T9" fmla="*/ 0 h 4680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3779"/>
                <a:gd name="T16" fmla="*/ 0 h 4680585"/>
                <a:gd name="T17" fmla="*/ 3573779 w 3573779"/>
                <a:gd name="T18" fmla="*/ 4680585 h 4680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3779" h="4680585">
                  <a:moveTo>
                    <a:pt x="3573475" y="0"/>
                  </a:moveTo>
                  <a:lnTo>
                    <a:pt x="0" y="0"/>
                  </a:lnTo>
                  <a:lnTo>
                    <a:pt x="0" y="4680000"/>
                  </a:lnTo>
                  <a:lnTo>
                    <a:pt x="3573475" y="4680000"/>
                  </a:lnTo>
                  <a:lnTo>
                    <a:pt x="3573475" y="0"/>
                  </a:lnTo>
                  <a:close/>
                </a:path>
              </a:pathLst>
            </a:custGeom>
            <a:solidFill>
              <a:srgbClr val="E9E8E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1" name="Freeform 3"/>
            <p:cNvSpPr>
              <a:spLocks noChangeArrowheads="1"/>
            </p:cNvSpPr>
            <p:nvPr/>
          </p:nvSpPr>
          <p:spPr bwMode="auto">
            <a:xfrm>
              <a:off x="4347" y="113"/>
              <a:ext cx="135" cy="183"/>
            </a:xfrm>
            <a:custGeom>
              <a:avLst/>
              <a:gdLst>
                <a:gd name="T0" fmla="*/ 0 w 216534"/>
                <a:gd name="T1" fmla="*/ 0 h 292734"/>
                <a:gd name="T2" fmla="*/ 0 w 216534"/>
                <a:gd name="T3" fmla="*/ 0 h 292734"/>
                <a:gd name="T4" fmla="*/ 0 w 216534"/>
                <a:gd name="T5" fmla="*/ 0 h 292734"/>
                <a:gd name="T6" fmla="*/ 0 w 216534"/>
                <a:gd name="T7" fmla="*/ 0 h 292734"/>
                <a:gd name="T8" fmla="*/ 0 w 216534"/>
                <a:gd name="T9" fmla="*/ 0 h 292734"/>
                <a:gd name="T10" fmla="*/ 0 w 216534"/>
                <a:gd name="T11" fmla="*/ 0 h 292734"/>
                <a:gd name="T12" fmla="*/ 0 w 216534"/>
                <a:gd name="T13" fmla="*/ 0 h 292734"/>
                <a:gd name="T14" fmla="*/ 0 w 216534"/>
                <a:gd name="T15" fmla="*/ 0 h 292734"/>
                <a:gd name="T16" fmla="*/ 0 w 216534"/>
                <a:gd name="T17" fmla="*/ 0 h 292734"/>
                <a:gd name="T18" fmla="*/ 0 w 216534"/>
                <a:gd name="T19" fmla="*/ 0 h 292734"/>
                <a:gd name="T20" fmla="*/ 0 w 216534"/>
                <a:gd name="T21" fmla="*/ 0 h 292734"/>
                <a:gd name="T22" fmla="*/ 0 w 216534"/>
                <a:gd name="T23" fmla="*/ 0 h 292734"/>
                <a:gd name="T24" fmla="*/ 0 w 216534"/>
                <a:gd name="T25" fmla="*/ 0 h 292734"/>
                <a:gd name="T26" fmla="*/ 0 w 216534"/>
                <a:gd name="T27" fmla="*/ 0 h 292734"/>
                <a:gd name="T28" fmla="*/ 0 w 216534"/>
                <a:gd name="T29" fmla="*/ 0 h 292734"/>
                <a:gd name="T30" fmla="*/ 0 w 216534"/>
                <a:gd name="T31" fmla="*/ 0 h 2927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534"/>
                <a:gd name="T49" fmla="*/ 0 h 292734"/>
                <a:gd name="T50" fmla="*/ 216534 w 216534"/>
                <a:gd name="T51" fmla="*/ 292734 h 2927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534" h="292734">
                  <a:moveTo>
                    <a:pt x="216039" y="145846"/>
                  </a:moveTo>
                  <a:lnTo>
                    <a:pt x="20281" y="265950"/>
                  </a:lnTo>
                  <a:lnTo>
                    <a:pt x="63563" y="292468"/>
                  </a:lnTo>
                  <a:lnTo>
                    <a:pt x="216039" y="198488"/>
                  </a:lnTo>
                  <a:lnTo>
                    <a:pt x="216039" y="145846"/>
                  </a:lnTo>
                  <a:close/>
                </a:path>
                <a:path w="216534" h="292734">
                  <a:moveTo>
                    <a:pt x="193433" y="53428"/>
                  </a:moveTo>
                  <a:lnTo>
                    <a:pt x="0" y="171576"/>
                  </a:lnTo>
                  <a:lnTo>
                    <a:pt x="0" y="225005"/>
                  </a:lnTo>
                  <a:lnTo>
                    <a:pt x="216039" y="92417"/>
                  </a:lnTo>
                  <a:lnTo>
                    <a:pt x="216039" y="67068"/>
                  </a:lnTo>
                  <a:lnTo>
                    <a:pt x="193433" y="53428"/>
                  </a:lnTo>
                  <a:close/>
                </a:path>
                <a:path w="216534" h="292734">
                  <a:moveTo>
                    <a:pt x="106857" y="0"/>
                  </a:moveTo>
                  <a:lnTo>
                    <a:pt x="0" y="65519"/>
                  </a:lnTo>
                  <a:lnTo>
                    <a:pt x="0" y="118554"/>
                  </a:lnTo>
                  <a:lnTo>
                    <a:pt x="150152" y="26517"/>
                  </a:lnTo>
                  <a:lnTo>
                    <a:pt x="106857" y="0"/>
                  </a:lnTo>
                  <a:close/>
                </a:path>
              </a:pathLst>
            </a:custGeom>
            <a:solidFill>
              <a:srgbClr val="52A4D6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2" name="Freeform 4"/>
            <p:cNvSpPr>
              <a:spLocks noChangeArrowheads="1"/>
            </p:cNvSpPr>
            <p:nvPr/>
          </p:nvSpPr>
          <p:spPr bwMode="auto">
            <a:xfrm>
              <a:off x="4293" y="105"/>
              <a:ext cx="528" cy="175"/>
            </a:xfrm>
            <a:custGeom>
              <a:avLst/>
              <a:gdLst>
                <a:gd name="T0" fmla="*/ 0 w 840740"/>
                <a:gd name="T1" fmla="*/ 0 h 279400"/>
                <a:gd name="T2" fmla="*/ 0 w 840740"/>
                <a:gd name="T3" fmla="*/ 0 h 279400"/>
                <a:gd name="T4" fmla="*/ 0 w 840740"/>
                <a:gd name="T5" fmla="*/ 0 h 279400"/>
                <a:gd name="T6" fmla="*/ 0 w 840740"/>
                <a:gd name="T7" fmla="*/ 0 h 279400"/>
                <a:gd name="T8" fmla="*/ 0 w 840740"/>
                <a:gd name="T9" fmla="*/ 0 h 279400"/>
                <a:gd name="T10" fmla="*/ 0 w 840740"/>
                <a:gd name="T11" fmla="*/ 0 h 279400"/>
                <a:gd name="T12" fmla="*/ 0 w 840740"/>
                <a:gd name="T13" fmla="*/ 0 h 279400"/>
                <a:gd name="T14" fmla="*/ 0 w 840740"/>
                <a:gd name="T15" fmla="*/ 0 h 279400"/>
                <a:gd name="T16" fmla="*/ 0 w 840740"/>
                <a:gd name="T17" fmla="*/ 0 h 279400"/>
                <a:gd name="T18" fmla="*/ 0 w 840740"/>
                <a:gd name="T19" fmla="*/ 0 h 279400"/>
                <a:gd name="T20" fmla="*/ 0 w 840740"/>
                <a:gd name="T21" fmla="*/ 0 h 279400"/>
                <a:gd name="T22" fmla="*/ 0 w 840740"/>
                <a:gd name="T23" fmla="*/ 0 h 279400"/>
                <a:gd name="T24" fmla="*/ 0 w 840740"/>
                <a:gd name="T25" fmla="*/ 0 h 279400"/>
                <a:gd name="T26" fmla="*/ 0 w 840740"/>
                <a:gd name="T27" fmla="*/ 0 h 279400"/>
                <a:gd name="T28" fmla="*/ 0 w 840740"/>
                <a:gd name="T29" fmla="*/ 0 h 279400"/>
                <a:gd name="T30" fmla="*/ 0 w 840740"/>
                <a:gd name="T31" fmla="*/ 0 h 279400"/>
                <a:gd name="T32" fmla="*/ 0 w 840740"/>
                <a:gd name="T33" fmla="*/ 0 h 279400"/>
                <a:gd name="T34" fmla="*/ 0 w 840740"/>
                <a:gd name="T35" fmla="*/ 0 h 279400"/>
                <a:gd name="T36" fmla="*/ 0 w 840740"/>
                <a:gd name="T37" fmla="*/ 0 h 279400"/>
                <a:gd name="T38" fmla="*/ 0 w 840740"/>
                <a:gd name="T39" fmla="*/ 0 h 279400"/>
                <a:gd name="T40" fmla="*/ 0 w 840740"/>
                <a:gd name="T41" fmla="*/ 0 h 279400"/>
                <a:gd name="T42" fmla="*/ 0 w 840740"/>
                <a:gd name="T43" fmla="*/ 0 h 279400"/>
                <a:gd name="T44" fmla="*/ 0 w 840740"/>
                <a:gd name="T45" fmla="*/ 0 h 279400"/>
                <a:gd name="T46" fmla="*/ 0 w 840740"/>
                <a:gd name="T47" fmla="*/ 0 h 279400"/>
                <a:gd name="T48" fmla="*/ 0 w 840740"/>
                <a:gd name="T49" fmla="*/ 0 h 279400"/>
                <a:gd name="T50" fmla="*/ 0 w 840740"/>
                <a:gd name="T51" fmla="*/ 0 h 279400"/>
                <a:gd name="T52" fmla="*/ 0 w 840740"/>
                <a:gd name="T53" fmla="*/ 0 h 279400"/>
                <a:gd name="T54" fmla="*/ 0 w 840740"/>
                <a:gd name="T55" fmla="*/ 0 h 279400"/>
                <a:gd name="T56" fmla="*/ 0 w 840740"/>
                <a:gd name="T57" fmla="*/ 0 h 279400"/>
                <a:gd name="T58" fmla="*/ 0 w 840740"/>
                <a:gd name="T59" fmla="*/ 0 h 279400"/>
                <a:gd name="T60" fmla="*/ 0 w 840740"/>
                <a:gd name="T61" fmla="*/ 0 h 279400"/>
                <a:gd name="T62" fmla="*/ 0 w 840740"/>
                <a:gd name="T63" fmla="*/ 0 h 279400"/>
                <a:gd name="T64" fmla="*/ 0 w 840740"/>
                <a:gd name="T65" fmla="*/ 0 h 279400"/>
                <a:gd name="T66" fmla="*/ 0 w 840740"/>
                <a:gd name="T67" fmla="*/ 0 h 279400"/>
                <a:gd name="T68" fmla="*/ 0 w 840740"/>
                <a:gd name="T69" fmla="*/ 0 h 279400"/>
                <a:gd name="T70" fmla="*/ 0 w 840740"/>
                <a:gd name="T71" fmla="*/ 0 h 279400"/>
                <a:gd name="T72" fmla="*/ 0 w 840740"/>
                <a:gd name="T73" fmla="*/ 0 h 279400"/>
                <a:gd name="T74" fmla="*/ 0 w 840740"/>
                <a:gd name="T75" fmla="*/ 0 h 279400"/>
                <a:gd name="T76" fmla="*/ 0 w 840740"/>
                <a:gd name="T77" fmla="*/ 0 h 279400"/>
                <a:gd name="T78" fmla="*/ 0 w 840740"/>
                <a:gd name="T79" fmla="*/ 0 h 279400"/>
                <a:gd name="T80" fmla="*/ 0 w 840740"/>
                <a:gd name="T81" fmla="*/ 0 h 279400"/>
                <a:gd name="T82" fmla="*/ 0 w 840740"/>
                <a:gd name="T83" fmla="*/ 0 h 279400"/>
                <a:gd name="T84" fmla="*/ 0 w 840740"/>
                <a:gd name="T85" fmla="*/ 0 h 279400"/>
                <a:gd name="T86" fmla="*/ 0 w 840740"/>
                <a:gd name="T87" fmla="*/ 0 h 279400"/>
                <a:gd name="T88" fmla="*/ 0 w 840740"/>
                <a:gd name="T89" fmla="*/ 0 h 279400"/>
                <a:gd name="T90" fmla="*/ 0 w 840740"/>
                <a:gd name="T91" fmla="*/ 0 h 279400"/>
                <a:gd name="T92" fmla="*/ 0 w 840740"/>
                <a:gd name="T93" fmla="*/ 0 h 279400"/>
                <a:gd name="T94" fmla="*/ 0 w 840740"/>
                <a:gd name="T95" fmla="*/ 0 h 2794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0740"/>
                <a:gd name="T145" fmla="*/ 0 h 279400"/>
                <a:gd name="T146" fmla="*/ 840740 w 840740"/>
                <a:gd name="T147" fmla="*/ 279400 h 2794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0740" h="279400">
                  <a:moveTo>
                    <a:pt x="150520" y="39370"/>
                  </a:moveTo>
                  <a:lnTo>
                    <a:pt x="107238" y="12852"/>
                  </a:lnTo>
                  <a:lnTo>
                    <a:pt x="0" y="78765"/>
                  </a:lnTo>
                  <a:lnTo>
                    <a:pt x="0" y="132181"/>
                  </a:lnTo>
                  <a:lnTo>
                    <a:pt x="150520" y="39370"/>
                  </a:lnTo>
                  <a:close/>
                </a:path>
                <a:path w="840740" h="279400">
                  <a:moveTo>
                    <a:pt x="216039" y="159092"/>
                  </a:moveTo>
                  <a:lnTo>
                    <a:pt x="63944" y="252679"/>
                  </a:lnTo>
                  <a:lnTo>
                    <a:pt x="107238" y="279196"/>
                  </a:lnTo>
                  <a:lnTo>
                    <a:pt x="216039" y="212128"/>
                  </a:lnTo>
                  <a:lnTo>
                    <a:pt x="216039" y="159092"/>
                  </a:lnTo>
                  <a:close/>
                </a:path>
                <a:path w="840740" h="279400">
                  <a:moveTo>
                    <a:pt x="216039" y="79540"/>
                  </a:moveTo>
                  <a:lnTo>
                    <a:pt x="193814" y="65887"/>
                  </a:lnTo>
                  <a:lnTo>
                    <a:pt x="0" y="185216"/>
                  </a:lnTo>
                  <a:lnTo>
                    <a:pt x="0" y="212902"/>
                  </a:lnTo>
                  <a:lnTo>
                    <a:pt x="20281" y="225767"/>
                  </a:lnTo>
                  <a:lnTo>
                    <a:pt x="216039" y="106057"/>
                  </a:lnTo>
                  <a:lnTo>
                    <a:pt x="216039" y="79540"/>
                  </a:lnTo>
                  <a:close/>
                </a:path>
                <a:path w="840740" h="279400">
                  <a:moveTo>
                    <a:pt x="475742" y="207073"/>
                  </a:moveTo>
                  <a:lnTo>
                    <a:pt x="475615" y="195757"/>
                  </a:lnTo>
                  <a:lnTo>
                    <a:pt x="474967" y="191465"/>
                  </a:lnTo>
                  <a:lnTo>
                    <a:pt x="474141" y="189522"/>
                  </a:lnTo>
                  <a:lnTo>
                    <a:pt x="473011" y="186791"/>
                  </a:lnTo>
                  <a:lnTo>
                    <a:pt x="451954" y="169240"/>
                  </a:lnTo>
                  <a:lnTo>
                    <a:pt x="448449" y="168249"/>
                  </a:lnTo>
                  <a:lnTo>
                    <a:pt x="448449" y="199275"/>
                  </a:lnTo>
                  <a:lnTo>
                    <a:pt x="448449" y="207073"/>
                  </a:lnTo>
                  <a:lnTo>
                    <a:pt x="446900" y="210578"/>
                  </a:lnTo>
                  <a:lnTo>
                    <a:pt x="444157" y="212915"/>
                  </a:lnTo>
                  <a:lnTo>
                    <a:pt x="441045" y="215252"/>
                  </a:lnTo>
                  <a:lnTo>
                    <a:pt x="436753" y="216814"/>
                  </a:lnTo>
                  <a:lnTo>
                    <a:pt x="432854" y="216433"/>
                  </a:lnTo>
                  <a:lnTo>
                    <a:pt x="419595" y="216039"/>
                  </a:lnTo>
                  <a:lnTo>
                    <a:pt x="419595" y="189915"/>
                  </a:lnTo>
                  <a:lnTo>
                    <a:pt x="432460" y="189915"/>
                  </a:lnTo>
                  <a:lnTo>
                    <a:pt x="436753" y="189522"/>
                  </a:lnTo>
                  <a:lnTo>
                    <a:pt x="440639" y="190690"/>
                  </a:lnTo>
                  <a:lnTo>
                    <a:pt x="444157" y="193421"/>
                  </a:lnTo>
                  <a:lnTo>
                    <a:pt x="446900" y="195757"/>
                  </a:lnTo>
                  <a:lnTo>
                    <a:pt x="448449" y="199275"/>
                  </a:lnTo>
                  <a:lnTo>
                    <a:pt x="448449" y="168249"/>
                  </a:lnTo>
                  <a:lnTo>
                    <a:pt x="446493" y="167678"/>
                  </a:lnTo>
                  <a:lnTo>
                    <a:pt x="440639" y="166903"/>
                  </a:lnTo>
                  <a:lnTo>
                    <a:pt x="393065" y="166903"/>
                  </a:lnTo>
                  <a:lnTo>
                    <a:pt x="393065" y="265557"/>
                  </a:lnTo>
                  <a:lnTo>
                    <a:pt x="419595" y="265557"/>
                  </a:lnTo>
                  <a:lnTo>
                    <a:pt x="419595" y="237490"/>
                  </a:lnTo>
                  <a:lnTo>
                    <a:pt x="439089" y="237490"/>
                  </a:lnTo>
                  <a:lnTo>
                    <a:pt x="444550" y="236702"/>
                  </a:lnTo>
                  <a:lnTo>
                    <a:pt x="450392" y="235140"/>
                  </a:lnTo>
                  <a:lnTo>
                    <a:pt x="455460" y="233972"/>
                  </a:lnTo>
                  <a:lnTo>
                    <a:pt x="459752" y="231635"/>
                  </a:lnTo>
                  <a:lnTo>
                    <a:pt x="467563" y="225399"/>
                  </a:lnTo>
                  <a:lnTo>
                    <a:pt x="470281" y="221881"/>
                  </a:lnTo>
                  <a:lnTo>
                    <a:pt x="472808" y="216814"/>
                  </a:lnTo>
                  <a:lnTo>
                    <a:pt x="474967" y="212521"/>
                  </a:lnTo>
                  <a:lnTo>
                    <a:pt x="475742" y="207073"/>
                  </a:lnTo>
                  <a:close/>
                </a:path>
                <a:path w="840740" h="279400">
                  <a:moveTo>
                    <a:pt x="476529" y="29641"/>
                  </a:moveTo>
                  <a:lnTo>
                    <a:pt x="391121" y="29641"/>
                  </a:lnTo>
                  <a:lnTo>
                    <a:pt x="391121" y="52641"/>
                  </a:lnTo>
                  <a:lnTo>
                    <a:pt x="438696" y="52641"/>
                  </a:lnTo>
                  <a:lnTo>
                    <a:pt x="389178" y="108407"/>
                  </a:lnTo>
                  <a:lnTo>
                    <a:pt x="389178" y="128295"/>
                  </a:lnTo>
                  <a:lnTo>
                    <a:pt x="476135" y="128295"/>
                  </a:lnTo>
                  <a:lnTo>
                    <a:pt x="476135" y="105295"/>
                  </a:lnTo>
                  <a:lnTo>
                    <a:pt x="426618" y="105295"/>
                  </a:lnTo>
                  <a:lnTo>
                    <a:pt x="476529" y="49517"/>
                  </a:lnTo>
                  <a:lnTo>
                    <a:pt x="476529" y="29641"/>
                  </a:lnTo>
                  <a:close/>
                </a:path>
                <a:path w="840740" h="279400">
                  <a:moveTo>
                    <a:pt x="514731" y="166903"/>
                  </a:moveTo>
                  <a:lnTo>
                    <a:pt x="487438" y="166903"/>
                  </a:lnTo>
                  <a:lnTo>
                    <a:pt x="487438" y="265557"/>
                  </a:lnTo>
                  <a:lnTo>
                    <a:pt x="514731" y="265557"/>
                  </a:lnTo>
                  <a:lnTo>
                    <a:pt x="514731" y="166903"/>
                  </a:lnTo>
                  <a:close/>
                </a:path>
                <a:path w="840740" h="279400">
                  <a:moveTo>
                    <a:pt x="595083" y="29641"/>
                  </a:moveTo>
                  <a:lnTo>
                    <a:pt x="566216" y="29641"/>
                  </a:lnTo>
                  <a:lnTo>
                    <a:pt x="542810" y="67856"/>
                  </a:lnTo>
                  <a:lnTo>
                    <a:pt x="519430" y="29641"/>
                  </a:lnTo>
                  <a:lnTo>
                    <a:pt x="490562" y="29641"/>
                  </a:lnTo>
                  <a:lnTo>
                    <a:pt x="490562" y="128295"/>
                  </a:lnTo>
                  <a:lnTo>
                    <a:pt x="517474" y="128295"/>
                  </a:lnTo>
                  <a:lnTo>
                    <a:pt x="517474" y="72148"/>
                  </a:lnTo>
                  <a:lnTo>
                    <a:pt x="542429" y="110363"/>
                  </a:lnTo>
                  <a:lnTo>
                    <a:pt x="542810" y="110363"/>
                  </a:lnTo>
                  <a:lnTo>
                    <a:pt x="567512" y="72148"/>
                  </a:lnTo>
                  <a:lnTo>
                    <a:pt x="567778" y="71755"/>
                  </a:lnTo>
                  <a:lnTo>
                    <a:pt x="567778" y="128295"/>
                  </a:lnTo>
                  <a:lnTo>
                    <a:pt x="595083" y="128295"/>
                  </a:lnTo>
                  <a:lnTo>
                    <a:pt x="595083" y="71755"/>
                  </a:lnTo>
                  <a:lnTo>
                    <a:pt x="595083" y="67856"/>
                  </a:lnTo>
                  <a:lnTo>
                    <a:pt x="595083" y="29641"/>
                  </a:lnTo>
                  <a:close/>
                </a:path>
                <a:path w="840740" h="279400">
                  <a:moveTo>
                    <a:pt x="613016" y="242163"/>
                  </a:moveTo>
                  <a:lnTo>
                    <a:pt x="559981" y="242163"/>
                  </a:lnTo>
                  <a:lnTo>
                    <a:pt x="559981" y="226568"/>
                  </a:lnTo>
                  <a:lnTo>
                    <a:pt x="607161" y="226568"/>
                  </a:lnTo>
                  <a:lnTo>
                    <a:pt x="607161" y="205117"/>
                  </a:lnTo>
                  <a:lnTo>
                    <a:pt x="559981" y="205117"/>
                  </a:lnTo>
                  <a:lnTo>
                    <a:pt x="559981" y="190296"/>
                  </a:lnTo>
                  <a:lnTo>
                    <a:pt x="612228" y="190296"/>
                  </a:lnTo>
                  <a:lnTo>
                    <a:pt x="612228" y="166903"/>
                  </a:lnTo>
                  <a:lnTo>
                    <a:pt x="533069" y="166903"/>
                  </a:lnTo>
                  <a:lnTo>
                    <a:pt x="533069" y="265557"/>
                  </a:lnTo>
                  <a:lnTo>
                    <a:pt x="613016" y="265557"/>
                  </a:lnTo>
                  <a:lnTo>
                    <a:pt x="613016" y="242163"/>
                  </a:lnTo>
                  <a:close/>
                </a:path>
                <a:path w="840740" h="279400">
                  <a:moveTo>
                    <a:pt x="640689" y="29629"/>
                  </a:moveTo>
                  <a:lnTo>
                    <a:pt x="613397" y="29629"/>
                  </a:lnTo>
                  <a:lnTo>
                    <a:pt x="613397" y="128295"/>
                  </a:lnTo>
                  <a:lnTo>
                    <a:pt x="640689" y="128295"/>
                  </a:lnTo>
                  <a:lnTo>
                    <a:pt x="640689" y="29629"/>
                  </a:lnTo>
                  <a:close/>
                </a:path>
                <a:path w="840740" h="279400">
                  <a:moveTo>
                    <a:pt x="717905" y="245287"/>
                  </a:moveTo>
                  <a:lnTo>
                    <a:pt x="713549" y="242163"/>
                  </a:lnTo>
                  <a:lnTo>
                    <a:pt x="697242" y="230466"/>
                  </a:lnTo>
                  <a:lnTo>
                    <a:pt x="695680" y="232029"/>
                  </a:lnTo>
                  <a:lnTo>
                    <a:pt x="694118" y="233972"/>
                  </a:lnTo>
                  <a:lnTo>
                    <a:pt x="692556" y="235140"/>
                  </a:lnTo>
                  <a:lnTo>
                    <a:pt x="690994" y="236702"/>
                  </a:lnTo>
                  <a:lnTo>
                    <a:pt x="689444" y="237883"/>
                  </a:lnTo>
                  <a:lnTo>
                    <a:pt x="687489" y="239039"/>
                  </a:lnTo>
                  <a:lnTo>
                    <a:pt x="685546" y="240220"/>
                  </a:lnTo>
                  <a:lnTo>
                    <a:pt x="683590" y="240995"/>
                  </a:lnTo>
                  <a:lnTo>
                    <a:pt x="681647" y="241376"/>
                  </a:lnTo>
                  <a:lnTo>
                    <a:pt x="679297" y="242163"/>
                  </a:lnTo>
                  <a:lnTo>
                    <a:pt x="671499" y="242163"/>
                  </a:lnTo>
                  <a:lnTo>
                    <a:pt x="667994" y="241376"/>
                  </a:lnTo>
                  <a:lnTo>
                    <a:pt x="653161" y="226555"/>
                  </a:lnTo>
                  <a:lnTo>
                    <a:pt x="652005" y="223062"/>
                  </a:lnTo>
                  <a:lnTo>
                    <a:pt x="651217" y="219938"/>
                  </a:lnTo>
                  <a:lnTo>
                    <a:pt x="651217" y="212140"/>
                  </a:lnTo>
                  <a:lnTo>
                    <a:pt x="651624" y="208622"/>
                  </a:lnTo>
                  <a:lnTo>
                    <a:pt x="653173" y="205511"/>
                  </a:lnTo>
                  <a:lnTo>
                    <a:pt x="654354" y="202387"/>
                  </a:lnTo>
                  <a:lnTo>
                    <a:pt x="655916" y="199656"/>
                  </a:lnTo>
                  <a:lnTo>
                    <a:pt x="659803" y="194983"/>
                  </a:lnTo>
                  <a:lnTo>
                    <a:pt x="662533" y="193027"/>
                  </a:lnTo>
                  <a:lnTo>
                    <a:pt x="665264" y="191858"/>
                  </a:lnTo>
                  <a:lnTo>
                    <a:pt x="668388" y="190296"/>
                  </a:lnTo>
                  <a:lnTo>
                    <a:pt x="671499" y="189915"/>
                  </a:lnTo>
                  <a:lnTo>
                    <a:pt x="678916" y="189915"/>
                  </a:lnTo>
                  <a:lnTo>
                    <a:pt x="683196" y="190690"/>
                  </a:lnTo>
                  <a:lnTo>
                    <a:pt x="690219" y="195364"/>
                  </a:lnTo>
                  <a:lnTo>
                    <a:pt x="693343" y="198094"/>
                  </a:lnTo>
                  <a:lnTo>
                    <a:pt x="696074" y="201612"/>
                  </a:lnTo>
                  <a:lnTo>
                    <a:pt x="711187" y="189915"/>
                  </a:lnTo>
                  <a:lnTo>
                    <a:pt x="716749" y="185623"/>
                  </a:lnTo>
                  <a:lnTo>
                    <a:pt x="714400" y="182499"/>
                  </a:lnTo>
                  <a:lnTo>
                    <a:pt x="712063" y="179768"/>
                  </a:lnTo>
                  <a:lnTo>
                    <a:pt x="709333" y="177431"/>
                  </a:lnTo>
                  <a:lnTo>
                    <a:pt x="706602" y="174701"/>
                  </a:lnTo>
                  <a:lnTo>
                    <a:pt x="679704" y="164947"/>
                  </a:lnTo>
                  <a:lnTo>
                    <a:pt x="667994" y="164947"/>
                  </a:lnTo>
                  <a:lnTo>
                    <a:pt x="660971" y="166128"/>
                  </a:lnTo>
                  <a:lnTo>
                    <a:pt x="654354" y="168846"/>
                  </a:lnTo>
                  <a:lnTo>
                    <a:pt x="648106" y="171196"/>
                  </a:lnTo>
                  <a:lnTo>
                    <a:pt x="624141" y="205994"/>
                  </a:lnTo>
                  <a:lnTo>
                    <a:pt x="623150" y="216039"/>
                  </a:lnTo>
                  <a:lnTo>
                    <a:pt x="623150" y="216433"/>
                  </a:lnTo>
                  <a:lnTo>
                    <a:pt x="637971" y="253085"/>
                  </a:lnTo>
                  <a:lnTo>
                    <a:pt x="653948" y="263613"/>
                  </a:lnTo>
                  <a:lnTo>
                    <a:pt x="660196" y="266344"/>
                  </a:lnTo>
                  <a:lnTo>
                    <a:pt x="666826" y="267512"/>
                  </a:lnTo>
                  <a:lnTo>
                    <a:pt x="679297" y="267512"/>
                  </a:lnTo>
                  <a:lnTo>
                    <a:pt x="715568" y="248399"/>
                  </a:lnTo>
                  <a:lnTo>
                    <a:pt x="717905" y="245287"/>
                  </a:lnTo>
                  <a:close/>
                </a:path>
                <a:path w="840740" h="279400">
                  <a:moveTo>
                    <a:pt x="738568" y="104902"/>
                  </a:moveTo>
                  <a:lnTo>
                    <a:pt x="685546" y="104902"/>
                  </a:lnTo>
                  <a:lnTo>
                    <a:pt x="685546" y="89306"/>
                  </a:lnTo>
                  <a:lnTo>
                    <a:pt x="732726" y="89306"/>
                  </a:lnTo>
                  <a:lnTo>
                    <a:pt x="732726" y="67856"/>
                  </a:lnTo>
                  <a:lnTo>
                    <a:pt x="685546" y="67856"/>
                  </a:lnTo>
                  <a:lnTo>
                    <a:pt x="685546" y="53035"/>
                  </a:lnTo>
                  <a:lnTo>
                    <a:pt x="737793" y="53035"/>
                  </a:lnTo>
                  <a:lnTo>
                    <a:pt x="737793" y="29641"/>
                  </a:lnTo>
                  <a:lnTo>
                    <a:pt x="658634" y="29641"/>
                  </a:lnTo>
                  <a:lnTo>
                    <a:pt x="658634" y="128295"/>
                  </a:lnTo>
                  <a:lnTo>
                    <a:pt x="738568" y="128295"/>
                  </a:lnTo>
                  <a:lnTo>
                    <a:pt x="738568" y="104902"/>
                  </a:lnTo>
                  <a:close/>
                </a:path>
                <a:path w="840740" h="279400">
                  <a:moveTo>
                    <a:pt x="821245" y="0"/>
                  </a:moveTo>
                  <a:lnTo>
                    <a:pt x="797077" y="0"/>
                  </a:lnTo>
                  <a:lnTo>
                    <a:pt x="785761" y="22618"/>
                  </a:lnTo>
                  <a:lnTo>
                    <a:pt x="807212" y="22618"/>
                  </a:lnTo>
                  <a:lnTo>
                    <a:pt x="821245" y="0"/>
                  </a:lnTo>
                  <a:close/>
                </a:path>
                <a:path w="840740" h="279400">
                  <a:moveTo>
                    <a:pt x="840740" y="32359"/>
                  </a:moveTo>
                  <a:lnTo>
                    <a:pt x="816952" y="32359"/>
                  </a:lnTo>
                  <a:lnTo>
                    <a:pt x="816952" y="86182"/>
                  </a:lnTo>
                  <a:lnTo>
                    <a:pt x="807948" y="75653"/>
                  </a:lnTo>
                  <a:lnTo>
                    <a:pt x="770940" y="32359"/>
                  </a:lnTo>
                  <a:lnTo>
                    <a:pt x="752614" y="32359"/>
                  </a:lnTo>
                  <a:lnTo>
                    <a:pt x="752614" y="128295"/>
                  </a:lnTo>
                  <a:lnTo>
                    <a:pt x="776401" y="128295"/>
                  </a:lnTo>
                  <a:lnTo>
                    <a:pt x="776401" y="75653"/>
                  </a:lnTo>
                  <a:lnTo>
                    <a:pt x="822413" y="128295"/>
                  </a:lnTo>
                  <a:lnTo>
                    <a:pt x="840740" y="128295"/>
                  </a:lnTo>
                  <a:lnTo>
                    <a:pt x="840740" y="86182"/>
                  </a:lnTo>
                  <a:lnTo>
                    <a:pt x="840740" y="32359"/>
                  </a:lnTo>
                  <a:close/>
                </a:path>
              </a:pathLst>
            </a:custGeom>
            <a:solidFill>
              <a:srgbClr val="07395D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3" name="Freeform 5"/>
            <p:cNvSpPr>
              <a:spLocks noChangeArrowheads="1"/>
            </p:cNvSpPr>
            <p:nvPr/>
          </p:nvSpPr>
          <p:spPr bwMode="auto">
            <a:xfrm>
              <a:off x="11" y="0"/>
              <a:ext cx="4218" cy="404"/>
            </a:xfrm>
            <a:custGeom>
              <a:avLst/>
              <a:gdLst>
                <a:gd name="T0" fmla="*/ 0 w 6698615"/>
                <a:gd name="T1" fmla="*/ 0 h 643890"/>
                <a:gd name="T2" fmla="*/ 0 w 6698615"/>
                <a:gd name="T3" fmla="*/ 0 h 643890"/>
                <a:gd name="T4" fmla="*/ 0 w 6698615"/>
                <a:gd name="T5" fmla="*/ 0 h 643890"/>
                <a:gd name="T6" fmla="*/ 0 w 6698615"/>
                <a:gd name="T7" fmla="*/ 0 h 643890"/>
                <a:gd name="T8" fmla="*/ 0 w 6698615"/>
                <a:gd name="T9" fmla="*/ 0 h 643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98615"/>
                <a:gd name="T16" fmla="*/ 0 h 643890"/>
                <a:gd name="T17" fmla="*/ 6698615 w 6698615"/>
                <a:gd name="T18" fmla="*/ 643890 h 643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98615" h="643890">
                  <a:moveTo>
                    <a:pt x="6698048" y="0"/>
                  </a:moveTo>
                  <a:lnTo>
                    <a:pt x="0" y="0"/>
                  </a:lnTo>
                  <a:lnTo>
                    <a:pt x="0" y="643826"/>
                  </a:lnTo>
                  <a:lnTo>
                    <a:pt x="6319430" y="643826"/>
                  </a:lnTo>
                  <a:lnTo>
                    <a:pt x="6698048" y="0"/>
                  </a:lnTo>
                  <a:close/>
                </a:path>
              </a:pathLst>
            </a:custGeom>
            <a:solidFill>
              <a:srgbClr val="00376A"/>
            </a:soli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pic>
        <p:nvPicPr>
          <p:cNvPr id="13314" name="Picture 2" descr="Brak dost&amp;eogon;pnego opisu zdj&amp;eogon;ci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752528" cy="3564397"/>
          </a:xfrm>
          <a:prstGeom prst="rect">
            <a:avLst/>
          </a:prstGeom>
          <a:noFill/>
        </p:spPr>
      </p:pic>
      <p:pic>
        <p:nvPicPr>
          <p:cNvPr id="13316" name="Picture 4" descr="Brak dost&amp;eogon;pnego opisu zdj&amp;eogon;ci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9748"/>
            <a:ext cx="4032448" cy="2268252"/>
          </a:xfrm>
          <a:prstGeom prst="rect">
            <a:avLst/>
          </a:prstGeom>
          <a:noFill/>
        </p:spPr>
      </p:pic>
      <p:pic>
        <p:nvPicPr>
          <p:cNvPr id="13318" name="Picture 6" descr="Obraz mo&amp;zdot;e zawiera&amp;cacute;: co najmniej jedna osoba i na zewn&amp;aogon;trz"/>
          <p:cNvPicPr>
            <a:picLocks noChangeAspect="1" noChangeArrowheads="1"/>
          </p:cNvPicPr>
          <p:nvPr/>
        </p:nvPicPr>
        <p:blipFill>
          <a:blip r:embed="rId5" cstate="print"/>
          <a:srcRect l="10395" r="25346"/>
          <a:stretch>
            <a:fillRect/>
          </a:stretch>
        </p:blipFill>
        <p:spPr bwMode="auto">
          <a:xfrm>
            <a:off x="5004048" y="1844824"/>
            <a:ext cx="4139952" cy="3623958"/>
          </a:xfrm>
          <a:prstGeom prst="rect">
            <a:avLst/>
          </a:prstGeom>
          <a:noFill/>
        </p:spPr>
      </p:pic>
      <p:sp>
        <p:nvSpPr>
          <p:cNvPr id="11" name="Dowolny kształt 10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Narzędzia – kampania informacyjno-edukacyjna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Podsumowanie</a:t>
            </a:r>
            <a:endParaRPr lang="pl-PL" sz="28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5868144" y="2204864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8" name="Obraz 17"/>
          <p:cNvPicPr/>
          <p:nvPr/>
        </p:nvPicPr>
        <p:blipFill>
          <a:blip r:embed="rId4" cstate="print"/>
          <a:srcRect l="5683" t="35050" r="44971" b="21030"/>
          <a:stretch>
            <a:fillRect/>
          </a:stretch>
        </p:blipFill>
        <p:spPr bwMode="auto">
          <a:xfrm>
            <a:off x="1547664" y="2280482"/>
            <a:ext cx="5976664" cy="38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979712" y="2280482"/>
            <a:ext cx="2376264" cy="15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Kawka Plus</a:t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Termo Kawka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751512" y="2267885"/>
            <a:ext cx="2376264" cy="15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Likwidacja w zasobie 100% Komunalnym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979712" y="4189022"/>
            <a:ext cx="2376264" cy="15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Lokalny Program Osłonowy 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757142" y="4224698"/>
            <a:ext cx="2376264" cy="1580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Zwolnienia i ulgi z czynszów 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547664" y="1340768"/>
            <a:ext cx="5976664" cy="772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Kampania informacyjno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edukacyjna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Freeform 5"/>
          <p:cNvSpPr>
            <a:spLocks noChangeArrowheads="1"/>
          </p:cNvSpPr>
          <p:nvPr/>
        </p:nvSpPr>
        <p:spPr bwMode="auto">
          <a:xfrm>
            <a:off x="0" y="0"/>
            <a:ext cx="7726241" cy="938561"/>
          </a:xfrm>
          <a:custGeom>
            <a:avLst/>
            <a:gdLst>
              <a:gd name="T0" fmla="*/ 0 w 6698615"/>
              <a:gd name="T1" fmla="*/ 0 h 643890"/>
              <a:gd name="T2" fmla="*/ 0 w 6698615"/>
              <a:gd name="T3" fmla="*/ 0 h 643890"/>
              <a:gd name="T4" fmla="*/ 0 w 6698615"/>
              <a:gd name="T5" fmla="*/ 0 h 643890"/>
              <a:gd name="T6" fmla="*/ 0 w 6698615"/>
              <a:gd name="T7" fmla="*/ 0 h 643890"/>
              <a:gd name="T8" fmla="*/ 0 w 6698615"/>
              <a:gd name="T9" fmla="*/ 0 h 643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98615"/>
              <a:gd name="T16" fmla="*/ 0 h 643890"/>
              <a:gd name="T17" fmla="*/ 6698615 w 6698615"/>
              <a:gd name="T18" fmla="*/ 643890 h 643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98615" h="643890">
                <a:moveTo>
                  <a:pt x="6698048" y="0"/>
                </a:moveTo>
                <a:lnTo>
                  <a:pt x="0" y="0"/>
                </a:lnTo>
                <a:lnTo>
                  <a:pt x="0" y="643826"/>
                </a:lnTo>
                <a:lnTo>
                  <a:pt x="6319430" y="643826"/>
                </a:lnTo>
                <a:lnTo>
                  <a:pt x="6698048" y="0"/>
                </a:lnTo>
                <a:close/>
              </a:path>
            </a:pathLst>
          </a:custGeom>
          <a:solidFill>
            <a:srgbClr val="00376A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Dowolny kształt 23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Podsumowanie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Podsumowanie</a:t>
            </a:r>
            <a:endParaRPr lang="pl-PL" sz="28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olny kształt 13"/>
          <p:cNvSpPr/>
          <p:nvPr/>
        </p:nvSpPr>
        <p:spPr>
          <a:xfrm>
            <a:off x="4932040" y="3140968"/>
            <a:ext cx="4211960" cy="1656184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197048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197048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 smtClean="0"/>
              <a:t>330 mln zł</a:t>
            </a:r>
          </a:p>
          <a:p>
            <a:pPr algn="ctr"/>
            <a:r>
              <a:rPr lang="pl-PL" b="1" dirty="0" smtClean="0"/>
              <a:t>w latach 2020–2024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0" y="1916832"/>
            <a:ext cx="5940152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Wsparcie w likwidacji pieców</a:t>
            </a:r>
          </a:p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właścicieli 8000 lokali prywatnych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4941168"/>
            <a:ext cx="5724128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Miejskie kamienice bez pieców</a:t>
            </a:r>
          </a:p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do końca 2024 r.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Freeform 5"/>
          <p:cNvSpPr>
            <a:spLocks noChangeArrowheads="1"/>
          </p:cNvSpPr>
          <p:nvPr/>
        </p:nvSpPr>
        <p:spPr bwMode="auto">
          <a:xfrm>
            <a:off x="0" y="0"/>
            <a:ext cx="7726241" cy="938561"/>
          </a:xfrm>
          <a:custGeom>
            <a:avLst/>
            <a:gdLst>
              <a:gd name="T0" fmla="*/ 0 w 6698615"/>
              <a:gd name="T1" fmla="*/ 0 h 643890"/>
              <a:gd name="T2" fmla="*/ 0 w 6698615"/>
              <a:gd name="T3" fmla="*/ 0 h 643890"/>
              <a:gd name="T4" fmla="*/ 0 w 6698615"/>
              <a:gd name="T5" fmla="*/ 0 h 643890"/>
              <a:gd name="T6" fmla="*/ 0 w 6698615"/>
              <a:gd name="T7" fmla="*/ 0 h 643890"/>
              <a:gd name="T8" fmla="*/ 0 w 6698615"/>
              <a:gd name="T9" fmla="*/ 0 h 643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98615"/>
              <a:gd name="T16" fmla="*/ 0 h 643890"/>
              <a:gd name="T17" fmla="*/ 6698615 w 6698615"/>
              <a:gd name="T18" fmla="*/ 643890 h 643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98615" h="643890">
                <a:moveTo>
                  <a:pt x="6698048" y="0"/>
                </a:moveTo>
                <a:lnTo>
                  <a:pt x="0" y="0"/>
                </a:lnTo>
                <a:lnTo>
                  <a:pt x="0" y="643826"/>
                </a:lnTo>
                <a:lnTo>
                  <a:pt x="6319430" y="643826"/>
                </a:lnTo>
                <a:lnTo>
                  <a:pt x="6698048" y="0"/>
                </a:lnTo>
                <a:close/>
              </a:path>
            </a:pathLst>
          </a:custGeom>
          <a:solidFill>
            <a:srgbClr val="00376A"/>
          </a:soli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0" y="116631"/>
            <a:ext cx="7843471" cy="731377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Podsumowanie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WROCŁAW na tle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/>
          <p:nvPr/>
        </p:nvGraphicFramePr>
        <p:xfrm>
          <a:off x="3527376" y="1700808"/>
          <a:ext cx="5616624" cy="421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olny kształt 7"/>
          <p:cNvSpPr/>
          <p:nvPr/>
        </p:nvSpPr>
        <p:spPr>
          <a:xfrm>
            <a:off x="0" y="1196752"/>
            <a:ext cx="4932040" cy="11521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/>
              <a:t>Liczba dni w ciągu roku</a:t>
            </a:r>
          </a:p>
          <a:p>
            <a:r>
              <a:rPr lang="pl-PL" sz="2000" b="1" dirty="0" smtClean="0"/>
              <a:t>z przekroczeniem dopuszczalnego</a:t>
            </a:r>
          </a:p>
          <a:p>
            <a:r>
              <a:rPr lang="pl-PL" sz="2000" b="1" dirty="0" smtClean="0"/>
              <a:t>stężenia dobowego PM10</a:t>
            </a:r>
            <a:endParaRPr lang="pl-PL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0" y="2492896"/>
            <a:ext cx="4535488" cy="11521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Dopuszczalna liczba dni</a:t>
            </a:r>
          </a:p>
          <a:p>
            <a:r>
              <a:rPr lang="pl-PL" sz="2000" b="1" dirty="0" smtClean="0">
                <a:solidFill>
                  <a:srgbClr val="0070C0"/>
                </a:solidFill>
              </a:rPr>
              <a:t>z przekroczeniem dopuszczalnego</a:t>
            </a:r>
          </a:p>
          <a:p>
            <a:r>
              <a:rPr lang="pl-PL" sz="2000" b="1" dirty="0" smtClean="0">
                <a:solidFill>
                  <a:srgbClr val="0070C0"/>
                </a:solidFill>
              </a:rPr>
              <a:t>stężenia dobowego PM10 – 35 dni</a:t>
            </a:r>
            <a:endParaRPr lang="pl-PL" sz="2000" b="1" dirty="0">
              <a:solidFill>
                <a:srgbClr val="0070C0"/>
              </a:solidFill>
            </a:endParaRPr>
          </a:p>
        </p:txBody>
      </p:sp>
      <p:pic>
        <p:nvPicPr>
          <p:cNvPr id="14" name="Obraz 13"/>
          <p:cNvPicPr/>
          <p:nvPr/>
        </p:nvPicPr>
        <p:blipFill>
          <a:blip r:embed="rId4" cstate="print"/>
          <a:srcRect l="23471" t="70490" r="22645" b="15392"/>
          <a:stretch>
            <a:fillRect/>
          </a:stretch>
        </p:blipFill>
        <p:spPr bwMode="auto">
          <a:xfrm>
            <a:off x="2987824" y="4797152"/>
            <a:ext cx="6156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olny kształt 14"/>
          <p:cNvSpPr/>
          <p:nvPr/>
        </p:nvSpPr>
        <p:spPr>
          <a:xfrm>
            <a:off x="0" y="3789040"/>
            <a:ext cx="4139952" cy="1152128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Liczba dni z przekroczeniem dopuszczalnego stężenia dobowego PM10 w 2019 roku – 25 dni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olny kształt 24"/>
          <p:cNvSpPr/>
          <p:nvPr/>
        </p:nvSpPr>
        <p:spPr>
          <a:xfrm>
            <a:off x="2411760" y="2996952"/>
            <a:ext cx="3024336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pl-PL" sz="2000" b="1" dirty="0" smtClean="0">
                <a:solidFill>
                  <a:srgbClr val="0070C0"/>
                </a:solidFill>
              </a:rPr>
              <a:t>25%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23" name="Dowolny kształt 22"/>
          <p:cNvSpPr/>
          <p:nvPr/>
        </p:nvSpPr>
        <p:spPr>
          <a:xfrm>
            <a:off x="2627784" y="2204864"/>
            <a:ext cx="3096344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pl-PL" sz="2000" b="1" dirty="0" smtClean="0">
                <a:solidFill>
                  <a:srgbClr val="0070C0"/>
                </a:solidFill>
              </a:rPr>
              <a:t>15%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Struktura emisji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/>
          <p:nvPr/>
        </p:nvGraphicFramePr>
        <p:xfrm>
          <a:off x="3851920" y="2780928"/>
          <a:ext cx="6372200" cy="34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Dowolny kształt 18"/>
          <p:cNvSpPr/>
          <p:nvPr/>
        </p:nvSpPr>
        <p:spPr>
          <a:xfrm>
            <a:off x="2843808" y="1412776"/>
            <a:ext cx="3131840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pl-PL" sz="2000" b="1" dirty="0" smtClean="0">
                <a:solidFill>
                  <a:srgbClr val="0070C0"/>
                </a:solidFill>
              </a:rPr>
              <a:t>60%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0" y="2204864"/>
            <a:ext cx="3275856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emisja komunikacyjna</a:t>
            </a:r>
          </a:p>
        </p:txBody>
      </p:sp>
      <p:sp>
        <p:nvSpPr>
          <p:cNvPr id="24" name="Dowolny kształt 23"/>
          <p:cNvSpPr/>
          <p:nvPr/>
        </p:nvSpPr>
        <p:spPr>
          <a:xfrm>
            <a:off x="0" y="2996952"/>
            <a:ext cx="3203848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emisja napływowa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0" y="616530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Opracowanie „Jakość Powietrza we Wrocławiu”, prof. Jerzy </a:t>
            </a:r>
            <a:r>
              <a:rPr lang="pl-PL" sz="1100" i="1" dirty="0" err="1" smtClean="0"/>
              <a:t>Zwoździak</a:t>
            </a:r>
            <a:r>
              <a:rPr lang="pl-PL" sz="1100" i="1" dirty="0" smtClean="0"/>
              <a:t>,  mgr inż. Małgorzata Paciorek, Wrocław 2018</a:t>
            </a:r>
            <a:endParaRPr lang="pl-PL" sz="1100" i="1" dirty="0"/>
          </a:p>
        </p:txBody>
      </p:sp>
      <p:sp>
        <p:nvSpPr>
          <p:cNvPr id="17" name="Dowolny kształt 16"/>
          <p:cNvSpPr/>
          <p:nvPr/>
        </p:nvSpPr>
        <p:spPr>
          <a:xfrm>
            <a:off x="0" y="1412776"/>
            <a:ext cx="3419872" cy="504056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niska emisja  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Uchwała </a:t>
            </a:r>
            <a:r>
              <a:rPr lang="pl-PL" sz="2800" b="1" dirty="0" err="1" smtClean="0">
                <a:solidFill>
                  <a:schemeClr val="bg1"/>
                </a:solidFill>
              </a:rPr>
              <a:t>antysmogowa</a:t>
            </a:r>
            <a:endParaRPr lang="pl-PL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 l="7605" t="33143" r="23950" b="16571"/>
          <a:stretch>
            <a:fillRect/>
          </a:stretch>
        </p:blipFill>
        <p:spPr bwMode="auto">
          <a:xfrm>
            <a:off x="179512" y="1556792"/>
            <a:ext cx="8676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Diagnoza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ównoległobok 14"/>
          <p:cNvSpPr/>
          <p:nvPr/>
        </p:nvSpPr>
        <p:spPr>
          <a:xfrm>
            <a:off x="0" y="1268760"/>
            <a:ext cx="3168352" cy="10801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Badania </a:t>
            </a:r>
            <a:r>
              <a:rPr lang="pl-PL" b="1" dirty="0" smtClean="0">
                <a:solidFill>
                  <a:schemeClr val="bg1"/>
                </a:solidFill>
              </a:rPr>
              <a:t>Politechniki Wrocławskiej</a:t>
            </a:r>
            <a:endParaRPr lang="pl-PL" sz="1000" b="1" dirty="0" smtClean="0">
              <a:solidFill>
                <a:schemeClr val="bg1"/>
              </a:solidFill>
            </a:endParaRPr>
          </a:p>
        </p:txBody>
      </p:sp>
      <p:sp>
        <p:nvSpPr>
          <p:cNvPr id="16" name="Równoległobok 15"/>
          <p:cNvSpPr/>
          <p:nvPr/>
        </p:nvSpPr>
        <p:spPr>
          <a:xfrm>
            <a:off x="2411760" y="2996952"/>
            <a:ext cx="3744416" cy="648072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Wnioski z analiz i badań</a:t>
            </a:r>
            <a:endParaRPr lang="pl-PL" sz="1000" b="1" dirty="0" smtClean="0">
              <a:solidFill>
                <a:schemeClr val="bg1"/>
              </a:solidFill>
            </a:endParaRPr>
          </a:p>
        </p:txBody>
      </p:sp>
      <p:sp>
        <p:nvSpPr>
          <p:cNvPr id="17" name="Równoległobok 16"/>
          <p:cNvSpPr/>
          <p:nvPr/>
        </p:nvSpPr>
        <p:spPr>
          <a:xfrm>
            <a:off x="2987824" y="1268760"/>
            <a:ext cx="3168352" cy="108012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Analiza dotychczasowych działań</a:t>
            </a:r>
            <a:endParaRPr lang="pl-PL" sz="1000" b="1" dirty="0" smtClean="0">
              <a:solidFill>
                <a:srgbClr val="0070C0"/>
              </a:solidFill>
            </a:endParaRPr>
          </a:p>
        </p:txBody>
      </p:sp>
      <p:sp>
        <p:nvSpPr>
          <p:cNvPr id="18" name="Równoległobok 17"/>
          <p:cNvSpPr/>
          <p:nvPr/>
        </p:nvSpPr>
        <p:spPr>
          <a:xfrm>
            <a:off x="5975648" y="1268760"/>
            <a:ext cx="3168352" cy="10801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Badania jakościowe </a:t>
            </a:r>
            <a:endParaRPr lang="pl-PL" sz="1000" b="1" dirty="0" smtClean="0">
              <a:solidFill>
                <a:schemeClr val="bg1"/>
              </a:solidFill>
            </a:endParaRPr>
          </a:p>
        </p:txBody>
      </p:sp>
      <p:sp>
        <p:nvSpPr>
          <p:cNvPr id="19" name="Równoległobok 18"/>
          <p:cNvSpPr/>
          <p:nvPr/>
        </p:nvSpPr>
        <p:spPr>
          <a:xfrm>
            <a:off x="2051720" y="4005064"/>
            <a:ext cx="3888432" cy="79208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Oczekiwania i potrzeby</a:t>
            </a:r>
          </a:p>
        </p:txBody>
      </p:sp>
      <p:sp>
        <p:nvSpPr>
          <p:cNvPr id="24" name="Równoległobok 23"/>
          <p:cNvSpPr/>
          <p:nvPr/>
        </p:nvSpPr>
        <p:spPr>
          <a:xfrm>
            <a:off x="0" y="4149080"/>
            <a:ext cx="2808312" cy="504056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 smtClean="0">
                <a:solidFill>
                  <a:schemeClr val="bg1"/>
                </a:solidFill>
              </a:rPr>
              <a:t>Korzyści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5" name="Równoległobok 24"/>
          <p:cNvSpPr/>
          <p:nvPr/>
        </p:nvSpPr>
        <p:spPr>
          <a:xfrm>
            <a:off x="5580112" y="3068960"/>
            <a:ext cx="2808312" cy="50405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b="1" dirty="0" smtClean="0">
                <a:solidFill>
                  <a:srgbClr val="0070C0"/>
                </a:solidFill>
              </a:rPr>
              <a:t>Baza dla produktu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7020272" y="5661248"/>
            <a:ext cx="1836204" cy="39604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4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dopłaty </a:t>
            </a:r>
          </a:p>
          <a:p>
            <a:pPr algn="ctr">
              <a:lnSpc>
                <a:spcPct val="114000"/>
              </a:lnSpc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>
              <a:solidFill>
                <a:schemeClr val="tx1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7020272" y="4725144"/>
            <a:ext cx="1836204" cy="39604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4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ułatwienia  </a:t>
            </a:r>
          </a:p>
          <a:p>
            <a:pPr algn="ctr">
              <a:lnSpc>
                <a:spcPct val="114000"/>
              </a:lnSpc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020272" y="5157192"/>
            <a:ext cx="1836204" cy="39604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4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programy </a:t>
            </a:r>
          </a:p>
          <a:p>
            <a:pPr algn="ctr">
              <a:lnSpc>
                <a:spcPct val="114000"/>
              </a:lnSpc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endParaRPr lang="pl-PL" sz="1900" b="1" dirty="0">
              <a:solidFill>
                <a:schemeClr val="tx1"/>
              </a:solidFill>
            </a:endParaRPr>
          </a:p>
        </p:txBody>
      </p:sp>
      <p:sp>
        <p:nvSpPr>
          <p:cNvPr id="34" name="Pagon 33"/>
          <p:cNvSpPr/>
          <p:nvPr/>
        </p:nvSpPr>
        <p:spPr>
          <a:xfrm>
            <a:off x="5508104" y="5157192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5" name="Pagon 34"/>
          <p:cNvSpPr/>
          <p:nvPr/>
        </p:nvSpPr>
        <p:spPr>
          <a:xfrm>
            <a:off x="5940152" y="5157192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6" name="Pagon 35"/>
          <p:cNvSpPr/>
          <p:nvPr/>
        </p:nvSpPr>
        <p:spPr>
          <a:xfrm>
            <a:off x="6372200" y="5157192"/>
            <a:ext cx="5040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Politechnika Wrocławska raport</a:t>
            </a:r>
            <a:endParaRPr lang="pl-PL" sz="2800" b="1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olny kształt 6"/>
          <p:cNvSpPr/>
          <p:nvPr/>
        </p:nvSpPr>
        <p:spPr>
          <a:xfrm>
            <a:off x="0" y="1124744"/>
            <a:ext cx="8388424" cy="108012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Gęstość źródeł ciepła na paliwo stałe w jednostkach urbanistycznych Wrocławia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 l="10986" t="9713" r="18493" b="7487"/>
          <a:stretch>
            <a:fillRect/>
          </a:stretch>
        </p:blipFill>
        <p:spPr bwMode="auto">
          <a:xfrm>
            <a:off x="0" y="2520000"/>
            <a:ext cx="4520242" cy="32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4" cstate="print"/>
          <a:srcRect l="10838" t="11700" r="18769" b="5298"/>
          <a:stretch>
            <a:fillRect/>
          </a:stretch>
        </p:blipFill>
        <p:spPr bwMode="auto">
          <a:xfrm>
            <a:off x="4622400" y="2520000"/>
            <a:ext cx="4521600" cy="32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0" y="5760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 smtClean="0">
                <a:ea typeface="Calibri" pitchFamily="34" charset="0"/>
                <a:cs typeface="Calibri" pitchFamily="34" charset="0"/>
              </a:rPr>
              <a:t>Mapa dla źródeł ciepła w lokalach mieszkalnych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 smtClean="0">
                <a:ea typeface="Calibri" pitchFamily="34" charset="0"/>
                <a:cs typeface="Calibri" pitchFamily="34" charset="0"/>
              </a:rPr>
              <a:t>w budynkach wielorodzinnych.</a:t>
            </a:r>
            <a:endParaRPr lang="pl-PL" sz="1200" dirty="0" smtClean="0"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908430" y="5760000"/>
            <a:ext cx="4235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smtClean="0">
                <a:ea typeface="Calibri" pitchFamily="34" charset="0"/>
                <a:cs typeface="Calibri" pitchFamily="34" charset="0"/>
              </a:rPr>
              <a:t>Mapa dla źródeł ciepła w lokalach mieszkalnych 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smtClean="0">
                <a:ea typeface="Calibri" pitchFamily="34" charset="0"/>
                <a:cs typeface="Calibri" pitchFamily="34" charset="0"/>
              </a:rPr>
              <a:t>w domach jednorodzinnych.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88640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Cele  do 2024 r.</a:t>
            </a:r>
            <a:endParaRPr lang="pl-PL" sz="28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olny kształt 9"/>
          <p:cNvSpPr/>
          <p:nvPr/>
        </p:nvSpPr>
        <p:spPr>
          <a:xfrm>
            <a:off x="0" y="2204864"/>
            <a:ext cx="579613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likwidacja wszystkich pieców pozaklasowych </a:t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miejskim zasobie komunalnym – ponad 10 000 lokali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0" y="3284984"/>
            <a:ext cx="637220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bg1"/>
                </a:solidFill>
              </a:rPr>
              <a:t>wsparcie dla właścicieli 8 000 lokali w likwidacji pieców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0" y="4437112"/>
            <a:ext cx="723629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b="1" dirty="0" smtClean="0">
                <a:ea typeface="Verdana" pitchFamily="34" charset="0"/>
              </a:rPr>
              <a:t>przeprowadzenie podstawowej termomodernizacji kamienic gminnych</a:t>
            </a:r>
            <a:endParaRPr lang="pl-PL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0" y="5517232"/>
            <a:ext cx="781236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poprawa jakości powietrza we Wrocławiu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6942" t="65441" r="22219" b="14216"/>
          <a:stretch>
            <a:fillRect/>
          </a:stretch>
        </p:blipFill>
        <p:spPr bwMode="auto">
          <a:xfrm>
            <a:off x="7487816" y="3645024"/>
            <a:ext cx="1656184" cy="10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olny kształt 20"/>
          <p:cNvSpPr/>
          <p:nvPr/>
        </p:nvSpPr>
        <p:spPr>
          <a:xfrm>
            <a:off x="0" y="260648"/>
            <a:ext cx="7020272" cy="720080"/>
          </a:xfrm>
          <a:custGeom>
            <a:avLst/>
            <a:gdLst>
              <a:gd name="connsiteX0" fmla="*/ 0 w 3672408"/>
              <a:gd name="connsiteY0" fmla="*/ 1008112 h 1008112"/>
              <a:gd name="connsiteX1" fmla="*/ 252028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  <a:gd name="connsiteX0" fmla="*/ 0 w 3672408"/>
              <a:gd name="connsiteY0" fmla="*/ 1008112 h 1008112"/>
              <a:gd name="connsiteX1" fmla="*/ 0 w 3672408"/>
              <a:gd name="connsiteY1" fmla="*/ 0 h 1008112"/>
              <a:gd name="connsiteX2" fmla="*/ 3672408 w 3672408"/>
              <a:gd name="connsiteY2" fmla="*/ 0 h 1008112"/>
              <a:gd name="connsiteX3" fmla="*/ 3420380 w 3672408"/>
              <a:gd name="connsiteY3" fmla="*/ 1008112 h 1008112"/>
              <a:gd name="connsiteX4" fmla="*/ 0 w 3672408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1008112">
                <a:moveTo>
                  <a:pt x="0" y="1008112"/>
                </a:moveTo>
                <a:lnTo>
                  <a:pt x="0" y="0"/>
                </a:lnTo>
                <a:lnTo>
                  <a:pt x="3672408" y="0"/>
                </a:lnTo>
                <a:lnTo>
                  <a:pt x="3420380" y="1008112"/>
                </a:lnTo>
                <a:lnTo>
                  <a:pt x="0" y="1008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pl-PL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0" y="144678"/>
            <a:ext cx="5580112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Program Zmień </a:t>
            </a:r>
            <a:r>
              <a:rPr lang="pl-PL" sz="2800" b="1" dirty="0" smtClean="0">
                <a:solidFill>
                  <a:schemeClr val="bg1"/>
                </a:solidFill>
              </a:rPr>
              <a:t>Piec – założenia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188640"/>
            <a:ext cx="363589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6525344"/>
            <a:ext cx="702027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 l="66084" t="85921" r="20775" b="8489"/>
          <a:stretch>
            <a:fillRect/>
          </a:stretch>
        </p:blipFill>
        <p:spPr bwMode="auto">
          <a:xfrm>
            <a:off x="7127776" y="6287737"/>
            <a:ext cx="2016224" cy="5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olny kształt 16"/>
          <p:cNvSpPr/>
          <p:nvPr/>
        </p:nvSpPr>
        <p:spPr>
          <a:xfrm>
            <a:off x="0" y="2204864"/>
            <a:ext cx="5004048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kompleksowy</a:t>
            </a:r>
            <a:endParaRPr 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0" y="3284984"/>
            <a:ext cx="637220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/>
                </a:solidFill>
              </a:rPr>
              <a:t>maksymalna korzyść dla mieszkańca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0" y="4437112"/>
            <a:ext cx="7236296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wsparcie dla mieszkańca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55263"/>
          <a:stretch>
            <a:fillRect/>
          </a:stretch>
        </p:blipFill>
        <p:spPr bwMode="auto">
          <a:xfrm>
            <a:off x="1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Podobny obra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A074"/>
              </a:clrFrom>
              <a:clrTo>
                <a:srgbClr val="FDA07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2132856"/>
            <a:ext cx="2592288" cy="1035382"/>
          </a:xfrm>
          <a:prstGeom prst="rect">
            <a:avLst/>
          </a:prstGeom>
          <a:noFill/>
        </p:spPr>
      </p:pic>
      <p:sp>
        <p:nvSpPr>
          <p:cNvPr id="28" name="Dowolny kształt 27"/>
          <p:cNvSpPr/>
          <p:nvPr/>
        </p:nvSpPr>
        <p:spPr>
          <a:xfrm>
            <a:off x="0" y="5517232"/>
            <a:ext cx="7812360" cy="720080"/>
          </a:xfrm>
          <a:custGeom>
            <a:avLst/>
            <a:gdLst>
              <a:gd name="connsiteX0" fmla="*/ 0 w 3816424"/>
              <a:gd name="connsiteY0" fmla="*/ 1080120 h 1080120"/>
              <a:gd name="connsiteX1" fmla="*/ 27003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  <a:gd name="connsiteX0" fmla="*/ 0 w 3816424"/>
              <a:gd name="connsiteY0" fmla="*/ 1080120 h 1080120"/>
              <a:gd name="connsiteX1" fmla="*/ 0 w 3816424"/>
              <a:gd name="connsiteY1" fmla="*/ 0 h 1080120"/>
              <a:gd name="connsiteX2" fmla="*/ 3816424 w 3816424"/>
              <a:gd name="connsiteY2" fmla="*/ 0 h 1080120"/>
              <a:gd name="connsiteX3" fmla="*/ 3546394 w 3816424"/>
              <a:gd name="connsiteY3" fmla="*/ 1080120 h 1080120"/>
              <a:gd name="connsiteX4" fmla="*/ 0 w 3816424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080120">
                <a:moveTo>
                  <a:pt x="0" y="1080120"/>
                </a:moveTo>
                <a:lnTo>
                  <a:pt x="0" y="0"/>
                </a:lnTo>
                <a:lnTo>
                  <a:pt x="3816424" y="0"/>
                </a:lnTo>
                <a:lnTo>
                  <a:pt x="3546394" y="1080120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zgodny z zapisami uchwały antysmogowej</a:t>
            </a:r>
            <a:endParaRPr lang="pl-PL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907</Words>
  <Application>Microsoft Office PowerPoint</Application>
  <PresentationFormat>Pokaz na ekranie (4:3)</PresentationFormat>
  <Paragraphs>192</Paragraphs>
  <Slides>25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Montserrat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ummaar01</dc:creator>
  <cp:lastModifiedBy>Zawada Adam</cp:lastModifiedBy>
  <cp:revision>104</cp:revision>
  <dcterms:created xsi:type="dcterms:W3CDTF">2019-11-20T06:34:10Z</dcterms:created>
  <dcterms:modified xsi:type="dcterms:W3CDTF">2020-05-11T14:52:36Z</dcterms:modified>
</cp:coreProperties>
</file>