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2" r:id="rId2"/>
    <p:sldId id="256" r:id="rId3"/>
    <p:sldId id="353" r:id="rId4"/>
    <p:sldId id="359" r:id="rId5"/>
    <p:sldId id="361" r:id="rId6"/>
    <p:sldId id="362" r:id="rId7"/>
    <p:sldId id="363" r:id="rId8"/>
    <p:sldId id="274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285000"/>
    <a:srgbClr val="336600"/>
    <a:srgbClr val="006600"/>
    <a:srgbClr val="78A020"/>
    <a:srgbClr val="FBFBFB"/>
    <a:srgbClr val="F9F9F9"/>
    <a:srgbClr val="CCFFCC"/>
    <a:srgbClr val="33CC3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94660"/>
  </p:normalViewPr>
  <p:slideViewPr>
    <p:cSldViewPr>
      <p:cViewPr varScale="1">
        <p:scale>
          <a:sx n="81" d="100"/>
          <a:sy n="81" d="100"/>
        </p:scale>
        <p:origin x="8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4" y="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E1FDB235-F7F1-4770-B7A9-8BF13DBF4F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B63F943-C863-4E18-9662-BCAC45BD3CA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FC2DF-EBE4-4B7D-A6FE-C68E79844FEA}" type="datetimeFigureOut">
              <a:rPr lang="pl-PL" smtClean="0"/>
              <a:t>2019-09-19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AB5A99A-50B3-4DB2-A428-79064DC2BC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1D8B3E8-5BE7-415A-BF16-2D2A23070F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CDDD0-C10E-4D91-A487-66EFE59F6F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8415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C15D3-0567-42C0-B501-260D973CC985}" type="datetimeFigureOut">
              <a:rPr lang="pl-PL" smtClean="0"/>
              <a:t>2019-09-19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1859E-C6A4-471D-BFEB-D21A1D44826A}" type="slidenum">
              <a:rPr lang="pl-PL" smtClean="0"/>
              <a:t>‹#›</a:t>
            </a:fld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128" y="755576"/>
            <a:ext cx="1049486" cy="479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5514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EC1EC3-5FA4-4A39-A17A-92D9D902B0E6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6189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EC1EC3-5FA4-4A39-A17A-92D9D902B0E6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0348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EC1EC3-5FA4-4A39-A17A-92D9D902B0E6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5644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EC1EC3-5FA4-4A39-A17A-92D9D902B0E6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6275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3514-7BF6-4526-B747-0E7B2CC2EF02}" type="datetime1">
              <a:rPr lang="pl-PL" smtClean="0"/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70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0AECB-BCF6-453A-B178-A4AC00E3B9CD}" type="datetime1">
              <a:rPr lang="pl-PL" smtClean="0"/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6C375EB-F075-481B-961E-E961BF736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397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5000-1E31-4658-9BEE-07BC83A7063E}" type="datetime1">
              <a:rPr lang="pl-PL" smtClean="0"/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6C375EB-F075-481B-961E-E961BF736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9722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8000"/>
              </a:buClr>
              <a:defRPr/>
            </a:lvl1pPr>
            <a:lvl2pPr>
              <a:buClr>
                <a:srgbClr val="008000"/>
              </a:buClr>
              <a:defRPr/>
            </a:lvl2pPr>
            <a:lvl3pPr>
              <a:buClr>
                <a:srgbClr val="008000"/>
              </a:buClr>
              <a:defRPr/>
            </a:lvl3pPr>
            <a:lvl4pPr>
              <a:buClr>
                <a:srgbClr val="008000"/>
              </a:buClr>
              <a:defRPr/>
            </a:lvl4pPr>
            <a:lvl5pPr>
              <a:buClr>
                <a:srgbClr val="008000"/>
              </a:buClr>
              <a:defRPr/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2C0C-E8E8-4655-95FA-C31AFF882B41}" type="datetime1">
              <a:rPr lang="pl-PL" smtClean="0"/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158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C360-EB4F-4CE3-B0AC-583C23110988}" type="datetime1">
              <a:rPr lang="pl-PL" smtClean="0"/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6C375EB-F075-481B-961E-E961BF736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355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6DC6-60CB-489D-B521-BF80436FEF54}" type="datetime1">
              <a:rPr lang="pl-PL" smtClean="0"/>
              <a:t>2019-09-19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387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F7975-7F72-4C50-AE65-2C627C095287}" type="datetime1">
              <a:rPr lang="pl-PL" smtClean="0"/>
              <a:t>2019-09-19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162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37E54-E442-476E-A379-1106B84DDB0A}" type="datetime1">
              <a:rPr lang="pl-PL" smtClean="0"/>
              <a:t>2019-09-19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961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8DE64-880A-4860-B6A1-FCF05F6A1E1F}" type="datetime1">
              <a:rPr lang="pl-PL" smtClean="0"/>
              <a:t>2019-09-19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954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DC26-E51E-43EF-8AA0-AAE8023872E9}" type="datetime1">
              <a:rPr lang="pl-PL" smtClean="0"/>
              <a:t>2019-09-19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6C375EB-F075-481B-961E-E961BF736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038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44AC-6B79-43CE-869B-41684BCA4F6C}" type="datetime1">
              <a:rPr lang="pl-PL" smtClean="0"/>
              <a:t>2019-09-19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6C375EB-F075-481B-961E-E961BF736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17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728F1945-54B7-40ED-B8FC-4B53D57920F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480376" y="5517232"/>
            <a:ext cx="2736304" cy="1305568"/>
          </a:xfrm>
          <a:prstGeom prst="rect">
            <a:avLst/>
          </a:prstGeom>
        </p:spPr>
      </p:pic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09600" y="39762"/>
            <a:ext cx="8270709" cy="11569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5A2AA-366E-41C9-9B9B-D26C50845C36}" type="datetime1">
              <a:rPr lang="pl-PL" smtClean="0"/>
              <a:t>2019-09-19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cxnSp>
        <p:nvCxnSpPr>
          <p:cNvPr id="8" name="Łącznik prostoliniowy 7"/>
          <p:cNvCxnSpPr/>
          <p:nvPr userDrawn="1"/>
        </p:nvCxnSpPr>
        <p:spPr>
          <a:xfrm flipH="1">
            <a:off x="864533" y="1224800"/>
            <a:ext cx="8736971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18">
            <a:extLst>
              <a:ext uri="{FF2B5EF4-FFF2-40B4-BE49-F238E27FC236}">
                <a16:creationId xmlns:a16="http://schemas.microsoft.com/office/drawing/2014/main" id="{04E50991-D563-4E69-AE98-3020956F9CC5}"/>
              </a:ext>
            </a:extLst>
          </p:cNvPr>
          <p:cNvSpPr/>
          <p:nvPr userDrawn="1"/>
        </p:nvSpPr>
        <p:spPr>
          <a:xfrm rot="10800000">
            <a:off x="-16119" y="-27384"/>
            <a:ext cx="1123461" cy="5666154"/>
          </a:xfrm>
          <a:prstGeom prst="triangle">
            <a:avLst>
              <a:gd name="adj" fmla="val 100000"/>
            </a:avLst>
          </a:prstGeom>
          <a:solidFill>
            <a:srgbClr val="336600">
              <a:alpha val="84706"/>
            </a:srgbClr>
          </a:solidFill>
          <a:ln w="12700" cap="rnd" cmpd="sng" algn="ctr">
            <a:noFill/>
            <a:prstDash val="solid"/>
          </a:ln>
          <a:effectLst/>
        </p:spPr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E3C34279-4CE8-4499-959E-FDCAE6AD55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16" y="186209"/>
            <a:ext cx="1889391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1204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285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4800" b="1" dirty="0"/>
              <a:t>Biogazownia w gospodarce obiegu zamkniętego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200" b="1" dirty="0"/>
              <a:t>Korzyści dla środowiska i społeczności lokalnej</a:t>
            </a:r>
          </a:p>
          <a:p>
            <a:endParaRPr lang="pl-PL" sz="4000" b="1" dirty="0"/>
          </a:p>
          <a:p>
            <a:endParaRPr lang="pl-PL" sz="4000" b="1" dirty="0"/>
          </a:p>
          <a:p>
            <a:endParaRPr lang="pl-PL" sz="40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294967295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9822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71464" y="-129257"/>
            <a:ext cx="8280920" cy="1470025"/>
          </a:xfrm>
        </p:spPr>
        <p:txBody>
          <a:bodyPr>
            <a:noAutofit/>
          </a:bodyPr>
          <a:lstStyle/>
          <a:p>
            <a:pPr algn="l"/>
            <a:r>
              <a:rPr lang="pl-PL" sz="3200" dirty="0"/>
              <a:t>Mapa Drogowa transformacji w kierunku gospodarki o obiegu zamkniętym *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31504" y="1628800"/>
            <a:ext cx="9649072" cy="4608512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endParaRPr lang="pl-PL" sz="2600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pl-PL" sz="2000" dirty="0">
                <a:solidFill>
                  <a:schemeClr val="tx1"/>
                </a:solidFill>
              </a:rPr>
              <a:t>Racjonalne gospodarowanie biomasą powinno mieć (…) charakter kaskadowy, polegający na jej wykorzystaniu w pierwszej kolejności do produkcji żywności i jako surowca dla przemysłu chemicznego, farmaceutycznego, papierniczego i materiałów budowlanych oraz do produkcji nawozów organicznych</a:t>
            </a:r>
          </a:p>
          <a:p>
            <a:pPr marL="514350" indent="-514350" algn="just">
              <a:buAutoNum type="arabicPeriod"/>
            </a:pPr>
            <a:endParaRPr lang="pl-PL" sz="900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pl-PL" sz="2000" dirty="0">
                <a:solidFill>
                  <a:schemeClr val="tx1"/>
                </a:solidFill>
              </a:rPr>
              <a:t>(…) priorytetem powinno być wytwarzanie biopaliw i biogazu</a:t>
            </a:r>
          </a:p>
          <a:p>
            <a:pPr marL="514350" indent="-514350" algn="just">
              <a:buAutoNum type="arabicPeriod"/>
            </a:pPr>
            <a:endParaRPr lang="pl-PL" sz="900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pl-PL" sz="2000" dirty="0">
                <a:solidFill>
                  <a:schemeClr val="tx1"/>
                </a:solidFill>
              </a:rPr>
              <a:t>Konieczne jest również zapewnienie, by biomasa była wykorzystywana możliwie blisko miejsca wytworzenia, w małych lokalnych obiektach energetyki rozproszonej, co redukuje emisje związane z jej transportem.</a:t>
            </a:r>
          </a:p>
          <a:p>
            <a:pPr marL="514350" indent="-514350" algn="just">
              <a:buAutoNum type="arabicPeriod"/>
            </a:pPr>
            <a:endParaRPr lang="pl-PL" sz="18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294967295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BEFBC619-3E02-49B3-9730-256DEE907C43}"/>
              </a:ext>
            </a:extLst>
          </p:cNvPr>
          <p:cNvSpPr/>
          <p:nvPr/>
        </p:nvSpPr>
        <p:spPr>
          <a:xfrm>
            <a:off x="1487488" y="644404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* -  Projekt z dnia 26 października 2018 r.</a:t>
            </a:r>
          </a:p>
        </p:txBody>
      </p:sp>
    </p:spTree>
    <p:extLst>
      <p:ext uri="{BB962C8B-B14F-4D97-AF65-F5344CB8AC3E}">
        <p14:creationId xmlns:p14="http://schemas.microsoft.com/office/powerpoint/2010/main" val="193045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2"/>
          <p:cNvSpPr txBox="1"/>
          <p:nvPr/>
        </p:nvSpPr>
        <p:spPr>
          <a:xfrm>
            <a:off x="1559496" y="1988840"/>
            <a:ext cx="972108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514710" indent="-514350">
              <a:spcBef>
                <a:spcPts val="64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pl-PL" sz="2000" spc="-1" dirty="0">
                <a:solidFill>
                  <a:srgbClr val="000000"/>
                </a:solidFill>
              </a:rPr>
              <a:t>W Pracowni </a:t>
            </a:r>
            <a:r>
              <a:rPr lang="pl-PL" sz="2000" spc="-1" dirty="0" err="1">
                <a:solidFill>
                  <a:srgbClr val="000000"/>
                </a:solidFill>
              </a:rPr>
              <a:t>Ekotechnologii</a:t>
            </a:r>
            <a:r>
              <a:rPr lang="pl-PL" sz="2000" spc="-1" dirty="0">
                <a:solidFill>
                  <a:srgbClr val="000000"/>
                </a:solidFill>
              </a:rPr>
              <a:t> IIB UP w Poznaniu przebadano wydajności biogazowe i </a:t>
            </a:r>
            <a:r>
              <a:rPr lang="pl-PL" sz="2000" spc="-1" dirty="0" err="1">
                <a:solidFill>
                  <a:srgbClr val="000000"/>
                </a:solidFill>
              </a:rPr>
              <a:t>biometanowe</a:t>
            </a:r>
            <a:r>
              <a:rPr lang="pl-PL" sz="2000" spc="-1" dirty="0">
                <a:solidFill>
                  <a:srgbClr val="000000"/>
                </a:solidFill>
              </a:rPr>
              <a:t> ponad 1,5 tys.  różnego rodzaju substratów. </a:t>
            </a:r>
            <a:r>
              <a:rPr lang="pl-PL" sz="2000" b="1" spc="-1" dirty="0">
                <a:solidFill>
                  <a:srgbClr val="000000"/>
                </a:solidFill>
              </a:rPr>
              <a:t>Ostrożnie liczony na tej bazie potencjał produkcji to 13,5 mld  m3 biogazu </a:t>
            </a:r>
            <a:r>
              <a:rPr lang="pl-PL" sz="2000" spc="-1" dirty="0">
                <a:solidFill>
                  <a:srgbClr val="000000"/>
                </a:solidFill>
              </a:rPr>
              <a:t>(7,8 mld m3 </a:t>
            </a:r>
            <a:r>
              <a:rPr lang="pl-PL" sz="2000" spc="-1" dirty="0" err="1">
                <a:solidFill>
                  <a:srgbClr val="000000"/>
                </a:solidFill>
              </a:rPr>
              <a:t>biometanu</a:t>
            </a:r>
            <a:r>
              <a:rPr lang="pl-PL" sz="2000" spc="-1" dirty="0">
                <a:solidFill>
                  <a:srgbClr val="000000"/>
                </a:solidFill>
              </a:rPr>
              <a:t>), czyli ok. 3640 MW mocy elektrycznej (to jest ponad 30,5 </a:t>
            </a:r>
            <a:r>
              <a:rPr lang="pl-PL" sz="2000" spc="-1" dirty="0" err="1">
                <a:solidFill>
                  <a:srgbClr val="000000"/>
                </a:solidFill>
              </a:rPr>
              <a:t>TWh</a:t>
            </a:r>
            <a:r>
              <a:rPr lang="pl-PL" sz="2000" spc="-1" dirty="0">
                <a:solidFill>
                  <a:srgbClr val="000000"/>
                </a:solidFill>
              </a:rPr>
              <a:t> energii elektrycznej  rocznie), ok. 3185 MW mocy cieplnej (ponad 96 tys. TJ ciepła rocznie) </a:t>
            </a:r>
            <a:r>
              <a:rPr lang="pl-PL" sz="1600" spc="-1" dirty="0">
                <a:solidFill>
                  <a:srgbClr val="78A020"/>
                </a:solidFill>
              </a:rPr>
              <a:t>źródło: Biomasa nr 9/2018</a:t>
            </a:r>
          </a:p>
          <a:p>
            <a:pPr marL="514710" indent="-514350">
              <a:spcBef>
                <a:spcPts val="641"/>
              </a:spcBef>
              <a:buClr>
                <a:srgbClr val="000000"/>
              </a:buClr>
              <a:buFont typeface="+mj-lt"/>
              <a:buAutoNum type="arabicPeriod"/>
            </a:pPr>
            <a:endParaRPr lang="pl-PL" sz="800" spc="-1" dirty="0">
              <a:solidFill>
                <a:srgbClr val="000000"/>
              </a:solidFill>
            </a:endParaRPr>
          </a:p>
          <a:p>
            <a:pPr marL="514710" indent="-514350">
              <a:spcBef>
                <a:spcPts val="641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pl-PL" sz="2000" spc="-1" dirty="0">
                <a:solidFill>
                  <a:srgbClr val="000000"/>
                </a:solidFill>
              </a:rPr>
              <a:t>Nie zostały tu uwzględnione uprawy celowe – tylko obornik i gnojowica, słoma i odpady przemysłu rolno-spożywczego.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086B1289-BB33-4E06-BF80-453EF4FF7D6F}"/>
              </a:ext>
            </a:extLst>
          </p:cNvPr>
          <p:cNvSpPr txBox="1">
            <a:spLocks/>
          </p:cNvSpPr>
          <p:nvPr/>
        </p:nvSpPr>
        <p:spPr>
          <a:xfrm>
            <a:off x="1127448" y="86767"/>
            <a:ext cx="8280920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285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/>
              <a:t>Zasoby do produkcji biogazu zgodnie z założeniami programowymi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FC8AAF5-C2FB-4A8D-84F3-F4268B48D249}"/>
              </a:ext>
            </a:extLst>
          </p:cNvPr>
          <p:cNvSpPr txBox="1">
            <a:spLocks/>
          </p:cNvSpPr>
          <p:nvPr/>
        </p:nvSpPr>
        <p:spPr>
          <a:xfrm>
            <a:off x="1334313" y="1700809"/>
            <a:ext cx="4185623" cy="5762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3200" dirty="0">
                <a:solidFill>
                  <a:srgbClr val="006600"/>
                </a:solidFill>
              </a:rPr>
              <a:t>Źródła: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A2D70AD-98D6-4EE1-8A20-BCC139F7BA06}"/>
              </a:ext>
            </a:extLst>
          </p:cNvPr>
          <p:cNvSpPr txBox="1">
            <a:spLocks/>
          </p:cNvSpPr>
          <p:nvPr/>
        </p:nvSpPr>
        <p:spPr>
          <a:xfrm>
            <a:off x="1127448" y="2429139"/>
            <a:ext cx="4185623" cy="330411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dirty="0"/>
              <a:t>produkcja pierwotna</a:t>
            </a:r>
          </a:p>
          <a:p>
            <a:r>
              <a:rPr lang="pl-PL" sz="2000" dirty="0"/>
              <a:t>przetwarzanie</a:t>
            </a:r>
          </a:p>
          <a:p>
            <a:r>
              <a:rPr lang="pl-PL" sz="2000" dirty="0"/>
              <a:t>handel i logistyka</a:t>
            </a:r>
          </a:p>
          <a:p>
            <a:r>
              <a:rPr lang="pl-PL" sz="2000" dirty="0"/>
              <a:t>gastronomia</a:t>
            </a:r>
          </a:p>
          <a:p>
            <a:r>
              <a:rPr lang="pl-PL" sz="2000" dirty="0"/>
              <a:t>gospodarstwa domowe</a:t>
            </a:r>
          </a:p>
          <a:p>
            <a:endParaRPr lang="pl-PL" dirty="0"/>
          </a:p>
        </p:txBody>
      </p:sp>
      <p:sp>
        <p:nvSpPr>
          <p:cNvPr id="6" name="Symbol zastępczy tekstu 4">
            <a:extLst>
              <a:ext uri="{FF2B5EF4-FFF2-40B4-BE49-F238E27FC236}">
                <a16:creationId xmlns:a16="http://schemas.microsoft.com/office/drawing/2014/main" id="{6EEF5642-86A0-4D54-A8C4-EA3221A0D0B0}"/>
              </a:ext>
            </a:extLst>
          </p:cNvPr>
          <p:cNvSpPr txBox="1">
            <a:spLocks/>
          </p:cNvSpPr>
          <p:nvPr/>
        </p:nvSpPr>
        <p:spPr>
          <a:xfrm>
            <a:off x="6096000" y="1711442"/>
            <a:ext cx="4185618" cy="5762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3200" dirty="0">
                <a:solidFill>
                  <a:srgbClr val="006600"/>
                </a:solidFill>
              </a:rPr>
              <a:t>Skala:</a:t>
            </a:r>
          </a:p>
        </p:txBody>
      </p:sp>
      <p:sp>
        <p:nvSpPr>
          <p:cNvPr id="7" name="Symbol zastępczy zawartości 5">
            <a:extLst>
              <a:ext uri="{FF2B5EF4-FFF2-40B4-BE49-F238E27FC236}">
                <a16:creationId xmlns:a16="http://schemas.microsoft.com/office/drawing/2014/main" id="{97955B4B-BE73-403F-BF8E-F577A3AA16F7}"/>
              </a:ext>
            </a:extLst>
          </p:cNvPr>
          <p:cNvSpPr txBox="1">
            <a:spLocks/>
          </p:cNvSpPr>
          <p:nvPr/>
        </p:nvSpPr>
        <p:spPr>
          <a:xfrm>
            <a:off x="5879976" y="2492896"/>
            <a:ext cx="5400600" cy="3733585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3600" dirty="0"/>
              <a:t>Każdego roku w Polsce produkowane jest ponad 25 mln ton odpadów żywnościowych. Największą część stanowią odpady z produkcji żywności w rolnictwie (ok. 16,5 mln ton) oraz odpady wytwarzane w przemyśle (ok. 6,5 mln ton)</a:t>
            </a:r>
            <a:r>
              <a:rPr lang="pl-PL" sz="3600" u="sng" dirty="0"/>
              <a:t>  </a:t>
            </a:r>
            <a:r>
              <a:rPr lang="pl-PL" sz="2900" dirty="0">
                <a:solidFill>
                  <a:srgbClr val="78A020"/>
                </a:solidFill>
              </a:rPr>
              <a:t>źródło</a:t>
            </a:r>
            <a:r>
              <a:rPr lang="pl-PL" sz="2900" u="sng" dirty="0">
                <a:solidFill>
                  <a:srgbClr val="78A020"/>
                </a:solidFill>
              </a:rPr>
              <a:t>: </a:t>
            </a:r>
            <a:r>
              <a:rPr lang="pl-PL" sz="2900" dirty="0">
                <a:solidFill>
                  <a:srgbClr val="78A020"/>
                </a:solidFill>
              </a:rPr>
              <a:t>http://ec.europa.eu/environment </a:t>
            </a:r>
            <a:r>
              <a:rPr lang="pl-PL" sz="2900" u="sng" dirty="0">
                <a:solidFill>
                  <a:srgbClr val="78A020"/>
                </a:solidFill>
              </a:rPr>
              <a:t>/</a:t>
            </a:r>
            <a:r>
              <a:rPr lang="pl-PL" sz="2900" dirty="0" err="1">
                <a:solidFill>
                  <a:srgbClr val="78A020"/>
                </a:solidFill>
              </a:rPr>
              <a:t>eussd</a:t>
            </a:r>
            <a:r>
              <a:rPr lang="pl-PL" sz="2900" dirty="0">
                <a:solidFill>
                  <a:srgbClr val="78A020"/>
                </a:solidFill>
              </a:rPr>
              <a:t>/pdf/bio_foodwaste_report.pdf</a:t>
            </a:r>
          </a:p>
          <a:p>
            <a:endParaRPr lang="pl-PL" sz="1500" dirty="0">
              <a:solidFill>
                <a:srgbClr val="78A020"/>
              </a:solidFill>
            </a:endParaRPr>
          </a:p>
          <a:p>
            <a:r>
              <a:rPr lang="pl-PL" sz="3600" dirty="0"/>
              <a:t>Wg Deloitte gospodarstwa domowe wyrzucają 9 mln ton żywności rocznie </a:t>
            </a:r>
            <a:r>
              <a:rPr lang="pl-PL" sz="2900" dirty="0">
                <a:solidFill>
                  <a:srgbClr val="78A020"/>
                </a:solidFill>
              </a:rPr>
              <a:t>źródło: https://www.forbes.pl/gospodarka/marnowanie-zywnosci-w-polsce-dane-z-2018-r/8etbgkq</a:t>
            </a:r>
          </a:p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F485BD1A-4C66-4B7D-B782-FA1A8667BE2F}"/>
              </a:ext>
            </a:extLst>
          </p:cNvPr>
          <p:cNvSpPr txBox="1">
            <a:spLocks/>
          </p:cNvSpPr>
          <p:nvPr/>
        </p:nvSpPr>
        <p:spPr>
          <a:xfrm>
            <a:off x="1127448" y="332656"/>
            <a:ext cx="8280920" cy="8129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285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/>
              <a:t>Odpady żywnościowe</a:t>
            </a:r>
          </a:p>
        </p:txBody>
      </p:sp>
    </p:spTree>
    <p:extLst>
      <p:ext uri="{BB962C8B-B14F-4D97-AF65-F5344CB8AC3E}">
        <p14:creationId xmlns:p14="http://schemas.microsoft.com/office/powerpoint/2010/main" val="20627208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FC8AAF5-C2FB-4A8D-84F3-F4268B48D249}"/>
              </a:ext>
            </a:extLst>
          </p:cNvPr>
          <p:cNvSpPr txBox="1">
            <a:spLocks/>
          </p:cNvSpPr>
          <p:nvPr/>
        </p:nvSpPr>
        <p:spPr>
          <a:xfrm>
            <a:off x="1334313" y="1556792"/>
            <a:ext cx="4185623" cy="5762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3200" dirty="0">
                <a:solidFill>
                  <a:srgbClr val="006600"/>
                </a:solidFill>
              </a:rPr>
              <a:t>Fermentacja: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A2D70AD-98D6-4EE1-8A20-BCC139F7BA06}"/>
              </a:ext>
            </a:extLst>
          </p:cNvPr>
          <p:cNvSpPr txBox="1">
            <a:spLocks/>
          </p:cNvSpPr>
          <p:nvPr/>
        </p:nvSpPr>
        <p:spPr>
          <a:xfrm>
            <a:off x="1127448" y="2285123"/>
            <a:ext cx="4185623" cy="330411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pl-PL" sz="2000" dirty="0"/>
              <a:t>Proces energotwórczy</a:t>
            </a:r>
          </a:p>
          <a:p>
            <a:pPr marL="285750" indent="-285750"/>
            <a:endParaRPr lang="pl-PL" sz="800" dirty="0"/>
          </a:p>
          <a:p>
            <a:pPr marL="285750" indent="-285750"/>
            <a:r>
              <a:rPr lang="pl-PL" sz="2000" dirty="0"/>
              <a:t>W wyniku procesu powstaje produkt</a:t>
            </a:r>
          </a:p>
          <a:p>
            <a:pPr marL="285750" indent="-285750"/>
            <a:endParaRPr lang="pl-PL" sz="800" dirty="0"/>
          </a:p>
          <a:p>
            <a:pPr marL="285750" indent="-285750"/>
            <a:r>
              <a:rPr lang="pl-PL" sz="2000" dirty="0"/>
              <a:t>Niska opłata za przyjęcie odpadu do przetwarzania</a:t>
            </a:r>
          </a:p>
        </p:txBody>
      </p:sp>
      <p:sp>
        <p:nvSpPr>
          <p:cNvPr id="6" name="Symbol zastępczy tekstu 4">
            <a:extLst>
              <a:ext uri="{FF2B5EF4-FFF2-40B4-BE49-F238E27FC236}">
                <a16:creationId xmlns:a16="http://schemas.microsoft.com/office/drawing/2014/main" id="{6EEF5642-86A0-4D54-A8C4-EA3221A0D0B0}"/>
              </a:ext>
            </a:extLst>
          </p:cNvPr>
          <p:cNvSpPr txBox="1">
            <a:spLocks/>
          </p:cNvSpPr>
          <p:nvPr/>
        </p:nvSpPr>
        <p:spPr>
          <a:xfrm>
            <a:off x="6600056" y="1567425"/>
            <a:ext cx="4185618" cy="5762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3200" dirty="0">
                <a:solidFill>
                  <a:srgbClr val="006600"/>
                </a:solidFill>
              </a:rPr>
              <a:t>Kompostowanie:</a:t>
            </a:r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F485BD1A-4C66-4B7D-B782-FA1A8667BE2F}"/>
              </a:ext>
            </a:extLst>
          </p:cNvPr>
          <p:cNvSpPr txBox="1">
            <a:spLocks/>
          </p:cNvSpPr>
          <p:nvPr/>
        </p:nvSpPr>
        <p:spPr>
          <a:xfrm>
            <a:off x="1127448" y="332656"/>
            <a:ext cx="8280920" cy="8129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285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/>
              <a:t>Zagospodarowanie odpadów biodegradowalnych</a:t>
            </a:r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49BC3988-CCDA-4DDA-A09F-1FF27461D56C}"/>
              </a:ext>
            </a:extLst>
          </p:cNvPr>
          <p:cNvSpPr txBox="1">
            <a:spLocks/>
          </p:cNvSpPr>
          <p:nvPr/>
        </p:nvSpPr>
        <p:spPr>
          <a:xfrm>
            <a:off x="6374873" y="2285123"/>
            <a:ext cx="4185623" cy="330411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pl-PL" sz="2000" dirty="0"/>
              <a:t>Proces energochłonny</a:t>
            </a:r>
          </a:p>
          <a:p>
            <a:pPr marL="285750" indent="-285750"/>
            <a:endParaRPr lang="pl-PL" sz="800" dirty="0"/>
          </a:p>
          <a:p>
            <a:pPr marL="285750" indent="-285750"/>
            <a:r>
              <a:rPr lang="pl-PL" sz="2000" dirty="0"/>
              <a:t>W wyniku procesu powstaje odpad</a:t>
            </a:r>
          </a:p>
          <a:p>
            <a:pPr marL="285750" indent="-285750"/>
            <a:endParaRPr lang="pl-PL" sz="800" dirty="0"/>
          </a:p>
          <a:p>
            <a:pPr marL="285750" indent="-285750"/>
            <a:r>
              <a:rPr lang="pl-PL" sz="2000" dirty="0"/>
              <a:t>Wysoka opłata „na bramie”</a:t>
            </a:r>
          </a:p>
        </p:txBody>
      </p:sp>
      <p:graphicFrame>
        <p:nvGraphicFramePr>
          <p:cNvPr id="11" name="Symbol zastępczy zawartości 11">
            <a:extLst>
              <a:ext uri="{FF2B5EF4-FFF2-40B4-BE49-F238E27FC236}">
                <a16:creationId xmlns:a16="http://schemas.microsoft.com/office/drawing/2014/main" id="{8B03008C-97DE-4B88-AC3A-2DC877A6EF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239694"/>
              </p:ext>
            </p:extLst>
          </p:nvPr>
        </p:nvGraphicFramePr>
        <p:xfrm>
          <a:off x="1199456" y="4509120"/>
          <a:ext cx="4392488" cy="2380733"/>
        </p:xfrm>
        <a:graphic>
          <a:graphicData uri="http://schemas.openxmlformats.org/drawingml/2006/table">
            <a:tbl>
              <a:tblPr firstRow="1" firstCol="1" bandRow="1"/>
              <a:tblGrid>
                <a:gridCol w="2196244">
                  <a:extLst>
                    <a:ext uri="{9D8B030D-6E8A-4147-A177-3AD203B41FA5}">
                      <a16:colId xmlns:a16="http://schemas.microsoft.com/office/drawing/2014/main" val="2606412072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791950804"/>
                    </a:ext>
                  </a:extLst>
                </a:gridCol>
              </a:tblGrid>
              <a:tr h="4365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Odpad przemysłowy z przetwórstwa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Produkcja energii elektrycznej  z tony [kWh]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381260"/>
                  </a:ext>
                </a:extLst>
              </a:tr>
              <a:tr h="2835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Obierki ziemniaczane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285000"/>
                          </a:solidFill>
                          <a:effectLst/>
                        </a:rPr>
                        <a:t>200</a:t>
                      </a: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538101"/>
                  </a:ext>
                </a:extLst>
              </a:tr>
              <a:tr h="2126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Ciasto niewypieczone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285000"/>
                          </a:solidFill>
                          <a:effectLst/>
                        </a:rPr>
                        <a:t>1100</a:t>
                      </a:r>
                      <a:endParaRPr lang="pl-PL" sz="1100" b="1" dirty="0">
                        <a:solidFill>
                          <a:srgbClr val="285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747395"/>
                  </a:ext>
                </a:extLst>
              </a:tr>
              <a:tr h="435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Złoża filtracyjne z produkcji </a:t>
                      </a:r>
                      <a:r>
                        <a:rPr lang="pl-PL" sz="1100" dirty="0" err="1">
                          <a:effectLst/>
                        </a:rPr>
                        <a:t>izoglukozy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285000"/>
                          </a:solidFill>
                          <a:effectLst/>
                        </a:rPr>
                        <a:t>830</a:t>
                      </a:r>
                      <a:endParaRPr lang="pl-PL" sz="1100" b="1" dirty="0">
                        <a:solidFill>
                          <a:srgbClr val="285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869973"/>
                  </a:ext>
                </a:extLst>
              </a:tr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Serwatka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285000"/>
                          </a:solidFill>
                          <a:effectLst/>
                        </a:rPr>
                        <a:t>50</a:t>
                      </a:r>
                      <a:endParaRPr lang="pl-PL" sz="1100" b="1" dirty="0">
                        <a:solidFill>
                          <a:srgbClr val="285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218393"/>
                  </a:ext>
                </a:extLst>
              </a:tr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Wytłoki jabłkowe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285000"/>
                          </a:solidFill>
                          <a:effectLst/>
                        </a:rPr>
                        <a:t>240</a:t>
                      </a:r>
                      <a:endParaRPr lang="pl-PL" sz="1100" b="1" dirty="0">
                        <a:solidFill>
                          <a:srgbClr val="285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130469"/>
                  </a:ext>
                </a:extLst>
              </a:tr>
              <a:tr h="4365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Osady ściekowe (wstępne + nadmierne)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285000"/>
                          </a:solidFill>
                          <a:effectLst/>
                        </a:rPr>
                        <a:t>90</a:t>
                      </a:r>
                    </a:p>
                  </a:txBody>
                  <a:tcPr marL="49872" marR="4987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22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772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5948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15480" y="-129257"/>
            <a:ext cx="8280920" cy="1470025"/>
          </a:xfrm>
        </p:spPr>
        <p:txBody>
          <a:bodyPr>
            <a:noAutofit/>
          </a:bodyPr>
          <a:lstStyle/>
          <a:p>
            <a:pPr algn="l"/>
            <a:r>
              <a:rPr lang="pl-PL" sz="3200" dirty="0"/>
              <a:t>Zbieranie i przekształcanie odpadów </a:t>
            </a:r>
            <a:br>
              <a:rPr lang="pl-PL" sz="3200" dirty="0"/>
            </a:br>
            <a:r>
              <a:rPr lang="pl-PL" sz="3200" dirty="0"/>
              <a:t>w surowiec do produkcji biogazu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31504" y="1628800"/>
            <a:ext cx="9649072" cy="4608512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endParaRPr lang="pl-PL" sz="2600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pl-PL" sz="2000" b="1" dirty="0">
                <a:solidFill>
                  <a:schemeClr val="tx1"/>
                </a:solidFill>
              </a:rPr>
              <a:t>pojedyncza biogazownia </a:t>
            </a:r>
            <a:r>
              <a:rPr lang="pl-PL" sz="2000" dirty="0">
                <a:solidFill>
                  <a:schemeClr val="tx1"/>
                </a:solidFill>
              </a:rPr>
              <a:t>– szczególnie biogazownia rolnicza – nie ma najczęściej zdolności technicznych i organizacyjnych do zbierania i przygotowywania odpadów do fermentacji (rozpakowanie, rozdzielenie, rozdrobnienie, uśrednienie)</a:t>
            </a:r>
          </a:p>
          <a:p>
            <a:pPr marL="514350" indent="-514350" algn="just">
              <a:buAutoNum type="arabicPeriod"/>
            </a:pPr>
            <a:endParaRPr lang="pl-PL" sz="2000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pl-PL" sz="2000" b="1" dirty="0">
                <a:solidFill>
                  <a:schemeClr val="tx1"/>
                </a:solidFill>
              </a:rPr>
              <a:t>współpraca biogazowni </a:t>
            </a:r>
            <a:r>
              <a:rPr lang="pl-PL" sz="2000" dirty="0">
                <a:solidFill>
                  <a:schemeClr val="tx1"/>
                </a:solidFill>
              </a:rPr>
              <a:t>z wyspecjalizowanym zakładem przetwarzania odpadów jest działaniem racjonalnym i obopólnie korzystnym</a:t>
            </a:r>
          </a:p>
          <a:p>
            <a:pPr marL="514350" indent="-514350" algn="just">
              <a:buAutoNum type="arabicPeriod"/>
            </a:pPr>
            <a:endParaRPr lang="pl-PL" sz="2000" dirty="0">
              <a:solidFill>
                <a:schemeClr val="tx1"/>
              </a:solidFill>
            </a:endParaRPr>
          </a:p>
          <a:p>
            <a:pPr marL="514350" indent="-514350" algn="just">
              <a:buAutoNum type="arabicPeriod"/>
            </a:pPr>
            <a:r>
              <a:rPr lang="pl-PL" sz="2000" b="1" dirty="0">
                <a:solidFill>
                  <a:schemeClr val="tx1"/>
                </a:solidFill>
              </a:rPr>
              <a:t>lokalizacja instalacji </a:t>
            </a:r>
            <a:r>
              <a:rPr lang="pl-PL" sz="2000" dirty="0">
                <a:solidFill>
                  <a:schemeClr val="tx1"/>
                </a:solidFill>
              </a:rPr>
              <a:t>przetwarzania (przygotowania do fermentacji) w sąsiedztwie biogazowni umożliwia optymalizację energetyczną i logistyczną procesów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4294967295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2616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FC8AAF5-C2FB-4A8D-84F3-F4268B48D249}"/>
              </a:ext>
            </a:extLst>
          </p:cNvPr>
          <p:cNvSpPr txBox="1">
            <a:spLocks/>
          </p:cNvSpPr>
          <p:nvPr/>
        </p:nvSpPr>
        <p:spPr>
          <a:xfrm>
            <a:off x="1334313" y="1556792"/>
            <a:ext cx="4185623" cy="5762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3200" dirty="0">
                <a:solidFill>
                  <a:srgbClr val="006600"/>
                </a:solidFill>
              </a:rPr>
              <a:t>Rozwiązanie: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A2D70AD-98D6-4EE1-8A20-BCC139F7BA06}"/>
              </a:ext>
            </a:extLst>
          </p:cNvPr>
          <p:cNvSpPr txBox="1">
            <a:spLocks/>
          </p:cNvSpPr>
          <p:nvPr/>
        </p:nvSpPr>
        <p:spPr>
          <a:xfrm>
            <a:off x="1127448" y="2285123"/>
            <a:ext cx="4185623" cy="330411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000" dirty="0"/>
              <a:t>możliwe w świetle aktualnie obowiązujących przepisów prawa</a:t>
            </a:r>
          </a:p>
          <a:p>
            <a:endParaRPr lang="pl-PL" sz="800" dirty="0"/>
          </a:p>
          <a:p>
            <a:r>
              <a:rPr lang="pl-PL" sz="2000" dirty="0"/>
              <a:t>pożądane ze względu na koszty zagospodarowania (premia energetyczna)</a:t>
            </a:r>
          </a:p>
          <a:p>
            <a:endParaRPr lang="pl-PL" sz="800" dirty="0"/>
          </a:p>
          <a:p>
            <a:r>
              <a:rPr lang="pl-PL" sz="2000" dirty="0"/>
              <a:t>wizerunkowo korzystne</a:t>
            </a:r>
          </a:p>
        </p:txBody>
      </p:sp>
      <p:sp>
        <p:nvSpPr>
          <p:cNvPr id="6" name="Symbol zastępczy tekstu 4">
            <a:extLst>
              <a:ext uri="{FF2B5EF4-FFF2-40B4-BE49-F238E27FC236}">
                <a16:creationId xmlns:a16="http://schemas.microsoft.com/office/drawing/2014/main" id="{6EEF5642-86A0-4D54-A8C4-EA3221A0D0B0}"/>
              </a:ext>
            </a:extLst>
          </p:cNvPr>
          <p:cNvSpPr txBox="1">
            <a:spLocks/>
          </p:cNvSpPr>
          <p:nvPr/>
        </p:nvSpPr>
        <p:spPr>
          <a:xfrm>
            <a:off x="6600056" y="1567425"/>
            <a:ext cx="4185618" cy="5762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3200" dirty="0">
                <a:solidFill>
                  <a:srgbClr val="006600"/>
                </a:solidFill>
              </a:rPr>
              <a:t>Warunki konieczne:</a:t>
            </a:r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F485BD1A-4C66-4B7D-B782-FA1A8667BE2F}"/>
              </a:ext>
            </a:extLst>
          </p:cNvPr>
          <p:cNvSpPr txBox="1">
            <a:spLocks/>
          </p:cNvSpPr>
          <p:nvPr/>
        </p:nvSpPr>
        <p:spPr>
          <a:xfrm>
            <a:off x="1343472" y="116632"/>
            <a:ext cx="8280920" cy="81297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285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3200" dirty="0"/>
              <a:t>Biogazownia jako instalacja przetwarzająca odpady komunalne</a:t>
            </a:r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49BC3988-CCDA-4DDA-A09F-1FF27461D56C}"/>
              </a:ext>
            </a:extLst>
          </p:cNvPr>
          <p:cNvSpPr txBox="1">
            <a:spLocks/>
          </p:cNvSpPr>
          <p:nvPr/>
        </p:nvSpPr>
        <p:spPr>
          <a:xfrm>
            <a:off x="6374873" y="2285123"/>
            <a:ext cx="4329639" cy="352014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zbiórka selektywna odpadów kuchennych (20 01 08) bez odpadów z pielęgnacji zieleni (brązowy worek)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odpady dostarczane luzem (worki nadające się do kompostowania niekoniecznie nadają się do fermentacji)</a:t>
            </a:r>
          </a:p>
          <a:p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niezależnie od powyższych niezbędna jest wstępna obróbka na biogazowni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7175006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endParaRPr lang="pl-PL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endParaRPr lang="pl-PL" sz="3200" spc="-1">
              <a:solidFill>
                <a:srgbClr val="000000"/>
              </a:solidFill>
              <a:latin typeface="Calibri"/>
            </a:endParaRPr>
          </a:p>
          <a:p>
            <a:pPr algn="ctr">
              <a:spcBef>
                <a:spcPts val="641"/>
              </a:spcBef>
            </a:pPr>
            <a:endParaRPr lang="pl-PL" sz="3200" spc="-1">
              <a:solidFill>
                <a:srgbClr val="000000"/>
              </a:solidFill>
              <a:latin typeface="Calibri"/>
            </a:endParaRPr>
          </a:p>
          <a:p>
            <a:pPr algn="ctr">
              <a:spcBef>
                <a:spcPts val="641"/>
              </a:spcBef>
            </a:pPr>
            <a:r>
              <a:rPr lang="pl-PL" sz="3200" spc="-1">
                <a:solidFill>
                  <a:srgbClr val="000000"/>
                </a:solidFill>
                <a:latin typeface="Calibri"/>
              </a:rPr>
              <a:t>Dziękujemy za uwagę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1758</TotalTime>
  <Words>447</Words>
  <Application>Microsoft Office PowerPoint</Application>
  <PresentationFormat>Panoramiczny</PresentationFormat>
  <Paragraphs>78</Paragraphs>
  <Slides>8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Motyw pakietu Office</vt:lpstr>
      <vt:lpstr>Biogazownia w gospodarce obiegu zamkniętego</vt:lpstr>
      <vt:lpstr>Mapa Drogowa transformacji w kierunku gospodarki o obiegu zamkniętym *</vt:lpstr>
      <vt:lpstr>Prezentacja programu PowerPoint</vt:lpstr>
      <vt:lpstr>Prezentacja programu PowerPoint</vt:lpstr>
      <vt:lpstr>Prezentacja programu PowerPoint</vt:lpstr>
      <vt:lpstr>Zbieranie i przekształcanie odpadów  w surowiec do produkcji biogazu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Czym zajmuje się EPPO sp. z o.o.</dc:title>
  <dc:creator>Ewa Paczóska</dc:creator>
  <cp:lastModifiedBy>Olga Puchalska</cp:lastModifiedBy>
  <cp:revision>106</cp:revision>
  <dcterms:created xsi:type="dcterms:W3CDTF">2017-08-28T09:59:37Z</dcterms:created>
  <dcterms:modified xsi:type="dcterms:W3CDTF">2019-09-19T21:20:39Z</dcterms:modified>
</cp:coreProperties>
</file>